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86" r:id="rId4"/>
    <p:sldId id="288" r:id="rId5"/>
    <p:sldId id="289" r:id="rId6"/>
    <p:sldId id="290" r:id="rId7"/>
    <p:sldId id="291" r:id="rId8"/>
    <p:sldId id="303" r:id="rId9"/>
    <p:sldId id="292" r:id="rId10"/>
    <p:sldId id="293" r:id="rId11"/>
    <p:sldId id="294" r:id="rId12"/>
    <p:sldId id="299" r:id="rId13"/>
    <p:sldId id="295" r:id="rId14"/>
    <p:sldId id="296" r:id="rId15"/>
    <p:sldId id="300" r:id="rId16"/>
    <p:sldId id="297" r:id="rId17"/>
    <p:sldId id="298" r:id="rId18"/>
    <p:sldId id="301" r:id="rId19"/>
    <p:sldId id="302" r:id="rId20"/>
    <p:sldId id="2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029" autoAdjust="0"/>
  </p:normalViewPr>
  <p:slideViewPr>
    <p:cSldViewPr>
      <p:cViewPr varScale="1">
        <p:scale>
          <a:sx n="70" d="100"/>
          <a:sy n="70" d="100"/>
        </p:scale>
        <p:origin x="-14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B1750-9554-4363-987D-EB00460B17DC}" type="datetimeFigureOut">
              <a:rPr lang="en-US" smtClean="0"/>
              <a:t>1/25/2013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9335E-EE4E-40B0-8BBE-9989ECEC92B9}" type="slidenum">
              <a:rPr lang="en-US" smtClean="0"/>
              <a:t>‹#›</a:t>
            </a:fld>
            <a:endParaRPr lang="en-US"/>
          </a:p>
        </p:txBody>
      </p:sp>
    </p:spTree>
    <p:extLst>
      <p:ext uri="{BB962C8B-B14F-4D97-AF65-F5344CB8AC3E}">
        <p14:creationId xmlns:p14="http://schemas.microsoft.com/office/powerpoint/2010/main" val="2981977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9335E-EE4E-40B0-8BBE-9989ECEC92B9}" type="slidenum">
              <a:rPr lang="en-US" smtClean="0"/>
              <a:t>1</a:t>
            </a:fld>
            <a:endParaRPr lang="en-US"/>
          </a:p>
        </p:txBody>
      </p:sp>
    </p:spTree>
    <p:extLst>
      <p:ext uri="{BB962C8B-B14F-4D97-AF65-F5344CB8AC3E}">
        <p14:creationId xmlns:p14="http://schemas.microsoft.com/office/powerpoint/2010/main" val="1532424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9335E-EE4E-40B0-8BBE-9989ECEC92B9}" type="slidenum">
              <a:rPr lang="en-US" smtClean="0"/>
              <a:t>16</a:t>
            </a:fld>
            <a:endParaRPr lang="en-US"/>
          </a:p>
        </p:txBody>
      </p:sp>
    </p:spTree>
    <p:extLst>
      <p:ext uri="{BB962C8B-B14F-4D97-AF65-F5344CB8AC3E}">
        <p14:creationId xmlns:p14="http://schemas.microsoft.com/office/powerpoint/2010/main" val="186410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fld id="{7339335E-EE4E-40B0-8BBE-9989ECEC92B9}" type="slidenum">
              <a:rPr lang="en-US" smtClean="0"/>
              <a:t>20</a:t>
            </a:fld>
            <a:endParaRPr lang="en-US"/>
          </a:p>
        </p:txBody>
      </p:sp>
    </p:spTree>
    <p:extLst>
      <p:ext uri="{BB962C8B-B14F-4D97-AF65-F5344CB8AC3E}">
        <p14:creationId xmlns:p14="http://schemas.microsoft.com/office/powerpoint/2010/main" val="3055770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39335E-EE4E-40B0-8BBE-9989ECEC92B9}" type="slidenum">
              <a:rPr lang="en-US" smtClean="0"/>
              <a:t>2</a:t>
            </a:fld>
            <a:endParaRPr lang="en-US"/>
          </a:p>
        </p:txBody>
      </p:sp>
    </p:spTree>
    <p:extLst>
      <p:ext uri="{BB962C8B-B14F-4D97-AF65-F5344CB8AC3E}">
        <p14:creationId xmlns:p14="http://schemas.microsoft.com/office/powerpoint/2010/main" val="523658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339335E-EE4E-40B0-8BBE-9989ECEC92B9}" type="slidenum">
              <a:rPr lang="en-US" smtClean="0"/>
              <a:t>3</a:t>
            </a:fld>
            <a:endParaRPr lang="en-US"/>
          </a:p>
        </p:txBody>
      </p:sp>
    </p:spTree>
    <p:extLst>
      <p:ext uri="{BB962C8B-B14F-4D97-AF65-F5344CB8AC3E}">
        <p14:creationId xmlns:p14="http://schemas.microsoft.com/office/powerpoint/2010/main" val="3857489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Compliance Testing is most similar to Specification</a:t>
            </a:r>
            <a:r>
              <a:rPr lang="en-US" baseline="0" dirty="0" smtClean="0"/>
              <a:t>-based Testing.</a:t>
            </a:r>
            <a:endParaRPr lang="en-US" dirty="0" smtClean="0"/>
          </a:p>
          <a:p>
            <a:endParaRPr lang="en-US" dirty="0" smtClean="0"/>
          </a:p>
          <a:p>
            <a:r>
              <a:rPr lang="en-US" dirty="0" smtClean="0"/>
              <a:t>Common Standards include</a:t>
            </a:r>
          </a:p>
          <a:p>
            <a:pPr marL="171450" indent="-171450">
              <a:buFont typeface="Arial" pitchFamily="34" charset="0"/>
              <a:buChar char="•"/>
            </a:pPr>
            <a:r>
              <a:rPr lang="en-US" dirty="0" smtClean="0"/>
              <a:t>Federal Information Security Management Act (FISMA) and NIST’s Special Publication 800-53, Recommended Security Controls for Federal Information Systems and Organizations</a:t>
            </a:r>
          </a:p>
          <a:p>
            <a:pPr marL="171450" indent="-171450">
              <a:buFont typeface="Arial" pitchFamily="34" charset="0"/>
              <a:buChar char="•"/>
            </a:pPr>
            <a:r>
              <a:rPr lang="en-US" dirty="0" smtClean="0"/>
              <a:t>Payment Card Industry – Digital Security Standard (PCI-DSS)</a:t>
            </a:r>
          </a:p>
          <a:p>
            <a:pPr marL="171450" indent="-171450">
              <a:buFont typeface="Arial" pitchFamily="34" charset="0"/>
              <a:buChar char="•"/>
            </a:pPr>
            <a:r>
              <a:rPr lang="en-US" dirty="0" smtClean="0"/>
              <a:t>Health Insurance Portability and Accountability Act’s (HIPAA) Security Rule</a:t>
            </a:r>
          </a:p>
          <a:p>
            <a:pPr marL="0" indent="0">
              <a:buFont typeface="Arial" pitchFamily="34" charset="0"/>
              <a:buNone/>
            </a:pPr>
            <a:endParaRPr lang="en-US" dirty="0" smtClean="0"/>
          </a:p>
          <a:p>
            <a:pPr marL="0" indent="0">
              <a:buFont typeface="Arial" pitchFamily="34" charset="0"/>
              <a:buNone/>
            </a:pPr>
            <a:r>
              <a:rPr lang="en-US" dirty="0" smtClean="0"/>
              <a:t>Unlike some types</a:t>
            </a:r>
            <a:r>
              <a:rPr lang="en-US" baseline="0" dirty="0" smtClean="0"/>
              <a:t> of </a:t>
            </a:r>
            <a:r>
              <a:rPr lang="en-US" baseline="0" dirty="0" err="1" smtClean="0"/>
              <a:t>HiVAT</a:t>
            </a:r>
            <a:r>
              <a:rPr lang="en-US" baseline="0" dirty="0" smtClean="0"/>
              <a:t> testing, Compliance Testing is not a run until failure.  The Standard provides as Oracle to assist in determining if the configuration/settings of a system are correct.  Deviations from the Oracle are usually recorded as being Non-Compliant.</a:t>
            </a:r>
            <a:endParaRPr lang="en-US" dirty="0" smtClean="0"/>
          </a:p>
          <a:p>
            <a:endParaRPr lang="en-US" dirty="0"/>
          </a:p>
        </p:txBody>
      </p:sp>
      <p:sp>
        <p:nvSpPr>
          <p:cNvPr id="4" name="Slide Number Placeholder 3"/>
          <p:cNvSpPr>
            <a:spLocks noGrp="1"/>
          </p:cNvSpPr>
          <p:nvPr>
            <p:ph type="sldNum" sz="quarter" idx="10"/>
          </p:nvPr>
        </p:nvSpPr>
        <p:spPr/>
        <p:txBody>
          <a:bodyPr/>
          <a:lstStyle/>
          <a:p>
            <a:fld id="{7339335E-EE4E-40B0-8BBE-9989ECEC92B9}" type="slidenum">
              <a:rPr lang="en-US" smtClean="0"/>
              <a:t>6</a:t>
            </a:fld>
            <a:endParaRPr lang="en-US"/>
          </a:p>
        </p:txBody>
      </p:sp>
    </p:spTree>
    <p:extLst>
      <p:ext uri="{BB962C8B-B14F-4D97-AF65-F5344CB8AC3E}">
        <p14:creationId xmlns:p14="http://schemas.microsoft.com/office/powerpoint/2010/main" val="1631003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9335E-EE4E-40B0-8BBE-9989ECEC92B9}" type="slidenum">
              <a:rPr lang="en-US" smtClean="0"/>
              <a:t>7</a:t>
            </a:fld>
            <a:endParaRPr lang="en-US"/>
          </a:p>
        </p:txBody>
      </p:sp>
    </p:spTree>
    <p:extLst>
      <p:ext uri="{BB962C8B-B14F-4D97-AF65-F5344CB8AC3E}">
        <p14:creationId xmlns:p14="http://schemas.microsoft.com/office/powerpoint/2010/main" val="2262444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2</a:t>
            </a:r>
            <a:r>
              <a:rPr lang="en-US" baseline="30000" dirty="0" smtClean="0"/>
              <a:t>nd</a:t>
            </a:r>
            <a:r>
              <a:rPr lang="en-US" baseline="0" dirty="0" smtClean="0"/>
              <a:t> </a:t>
            </a:r>
            <a:r>
              <a:rPr lang="en-US" dirty="0" smtClean="0"/>
              <a:t>High Volume</a:t>
            </a:r>
            <a:r>
              <a:rPr lang="en-US" baseline="0" dirty="0" smtClean="0"/>
              <a:t> Automated Test aspect of Compliance is that:</a:t>
            </a:r>
          </a:p>
          <a:p>
            <a:pPr marL="171450" indent="-171450">
              <a:buFont typeface="Arial" pitchFamily="34" charset="0"/>
              <a:buChar char="•"/>
            </a:pPr>
            <a:r>
              <a:rPr lang="en-US" baseline="0" dirty="0" smtClean="0"/>
              <a:t>There are hundreds two thousands of configuration settings that are checked.</a:t>
            </a:r>
          </a:p>
          <a:p>
            <a:pPr marL="171450" indent="-171450">
              <a:buFont typeface="Arial" pitchFamily="34" charset="0"/>
              <a:buChar char="•"/>
            </a:pPr>
            <a:r>
              <a:rPr lang="en-US" baseline="0" dirty="0" smtClean="0"/>
              <a:t>There can be dozens to hundreds of thousands of individual hosts that need to be checked.</a:t>
            </a:r>
          </a:p>
          <a:p>
            <a:pPr marL="0" indent="0">
              <a:buFont typeface="Arial" pitchFamily="34" charset="0"/>
              <a:buNone/>
            </a:pPr>
            <a:endParaRPr lang="en-US" baseline="0" dirty="0" smtClean="0"/>
          </a:p>
          <a:p>
            <a:pPr marL="0" indent="0">
              <a:buFont typeface="Arial" pitchFamily="34" charset="0"/>
              <a:buNone/>
            </a:pPr>
            <a:r>
              <a:rPr lang="en-US" baseline="0" dirty="0" smtClean="0"/>
              <a:t>The properly implemented network isolation can make scanning the configuration of all of these devices difficult.  Web Applications are typically segregated into a 3-Tiered (or more) architecture with the Web Tier, Application Tier, and the Data Tier.  Typically these are restricted so there are remote management interfaces and isolated connectivity between the tiers.  Some enterprises are hesitant to allow remote access to these network segments so local scanners are employed and management of the scanner is handled via the management interfaces.</a:t>
            </a:r>
            <a:endParaRPr lang="en-US" dirty="0"/>
          </a:p>
        </p:txBody>
      </p:sp>
      <p:sp>
        <p:nvSpPr>
          <p:cNvPr id="4" name="Slide Number Placeholder 3"/>
          <p:cNvSpPr>
            <a:spLocks noGrp="1"/>
          </p:cNvSpPr>
          <p:nvPr>
            <p:ph type="sldNum" sz="quarter" idx="10"/>
          </p:nvPr>
        </p:nvSpPr>
        <p:spPr/>
        <p:txBody>
          <a:bodyPr/>
          <a:lstStyle/>
          <a:p>
            <a:fld id="{7339335E-EE4E-40B0-8BBE-9989ECEC92B9}" type="slidenum">
              <a:rPr lang="en-US" smtClean="0"/>
              <a:t>8</a:t>
            </a:fld>
            <a:endParaRPr lang="en-US"/>
          </a:p>
        </p:txBody>
      </p:sp>
    </p:spTree>
    <p:extLst>
      <p:ext uri="{BB962C8B-B14F-4D97-AF65-F5344CB8AC3E}">
        <p14:creationId xmlns:p14="http://schemas.microsoft.com/office/powerpoint/2010/main" val="4220657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basic Penetration Testing Process includes four phases:</a:t>
            </a:r>
            <a:r>
              <a:rPr lang="en-US" baseline="0" dirty="0" smtClean="0"/>
              <a:t> Reconnaissance, Mapping, Discovery, and Exploitation.</a:t>
            </a:r>
          </a:p>
          <a:p>
            <a:endParaRPr lang="en-US" baseline="0" dirty="0" smtClean="0"/>
          </a:p>
          <a:p>
            <a:r>
              <a:rPr lang="en-US" baseline="0" dirty="0" smtClean="0"/>
              <a:t>The goal of the Reconnaissance phase to learn as much about the system as possible with limited interactions.  Aspects can be automated include crawling the internet looking for information related to the application or company involved in the project.  The Reconnaissance Phase is similar to the Product Research phase of Software Testing as described in BBST.</a:t>
            </a:r>
          </a:p>
          <a:p>
            <a:endParaRPr lang="en-US" baseline="0" dirty="0" smtClean="0"/>
          </a:p>
          <a:p>
            <a:r>
              <a:rPr lang="en-US" baseline="0" dirty="0" smtClean="0"/>
              <a:t>The goal of the Mapping Phase is to create an attack surface map of the application.  Typically the application is </a:t>
            </a:r>
            <a:r>
              <a:rPr lang="en-US" baseline="0" dirty="0" err="1" smtClean="0"/>
              <a:t>spidered</a:t>
            </a:r>
            <a:r>
              <a:rPr lang="en-US" baseline="0" dirty="0" smtClean="0"/>
              <a:t> (crawled) and all of the input/output locations and their relationships are discovered.  Mapping is similar to a Software Tour as described in BBST.  </a:t>
            </a:r>
          </a:p>
          <a:p>
            <a:endParaRPr lang="en-US" baseline="0" dirty="0" smtClean="0"/>
          </a:p>
          <a:p>
            <a:r>
              <a:rPr lang="en-US" baseline="0" dirty="0" smtClean="0"/>
              <a:t>The goal of the Discovery Phase is based on the Reconnaissance Phase and Mapping Phase; discover potential vulnerabilities and weaknesses in the application.  Discovery is similar to Exploratory Testing, Quick Tests, Domain Testing, and Risk-based Testing as described in BBST.  The </a:t>
            </a:r>
            <a:r>
              <a:rPr lang="en-US" baseline="0" dirty="0" err="1" smtClean="0"/>
              <a:t>HiVAT</a:t>
            </a:r>
            <a:r>
              <a:rPr lang="en-US" baseline="0" dirty="0" smtClean="0"/>
              <a:t> techniques include Hostile Data Stream Testing and Input Fuzzing (run until crash).</a:t>
            </a:r>
          </a:p>
          <a:p>
            <a:endParaRPr lang="en-US" baseline="0" dirty="0" smtClean="0"/>
          </a:p>
          <a:p>
            <a:r>
              <a:rPr lang="en-US" baseline="0" dirty="0" smtClean="0"/>
              <a:t>The goal of the Exploitation Phase is to make use of the vulnerabilities identified in the Discovery Phase.  This phase can be quick as in as soon as a vulnerability is exploited, the Tester is back to the Mapping or Discovery Phase in attempting to learn what new resources, information, and/or functionality has been exposed.  Exploitation is similar to the Isolate and Maximize aspects of the Bug Reporting process emphasized in BBST.</a:t>
            </a:r>
          </a:p>
          <a:p>
            <a:endParaRPr lang="en-US" baseline="0" dirty="0" smtClean="0"/>
          </a:p>
          <a:p>
            <a:r>
              <a:rPr lang="en-US" baseline="0" dirty="0" smtClean="0"/>
              <a:t>In quality Penetration Tests, the Tester will combine multiple vulnerabilities in order to achieve their goal.  These vulnerabilities individually may not allow an attacker to gain much in obtaining their objecting but chained together the effect and allow for a total compromise.</a:t>
            </a:r>
            <a:endParaRPr lang="en-US" dirty="0"/>
          </a:p>
        </p:txBody>
      </p:sp>
      <p:sp>
        <p:nvSpPr>
          <p:cNvPr id="4" name="Slide Number Placeholder 3"/>
          <p:cNvSpPr>
            <a:spLocks noGrp="1"/>
          </p:cNvSpPr>
          <p:nvPr>
            <p:ph type="sldNum" sz="quarter" idx="10"/>
          </p:nvPr>
        </p:nvSpPr>
        <p:spPr/>
        <p:txBody>
          <a:bodyPr/>
          <a:lstStyle/>
          <a:p>
            <a:fld id="{7339335E-EE4E-40B0-8BBE-9989ECEC92B9}" type="slidenum">
              <a:rPr lang="en-US" smtClean="0"/>
              <a:t>11</a:t>
            </a:fld>
            <a:endParaRPr lang="en-US"/>
          </a:p>
        </p:txBody>
      </p:sp>
    </p:spTree>
    <p:extLst>
      <p:ext uri="{BB962C8B-B14F-4D97-AF65-F5344CB8AC3E}">
        <p14:creationId xmlns:p14="http://schemas.microsoft.com/office/powerpoint/2010/main" val="3452965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Penetration Tester should not strictly move from Reconnaissance, to Mapping, to Discovery, to Exploitation, and then to Report Writing.  As they test and learning new information, they should fall back to previous phases where appropriate.</a:t>
            </a:r>
            <a:endParaRPr lang="en-US" dirty="0"/>
          </a:p>
        </p:txBody>
      </p:sp>
      <p:sp>
        <p:nvSpPr>
          <p:cNvPr id="4" name="Slide Number Placeholder 3"/>
          <p:cNvSpPr>
            <a:spLocks noGrp="1"/>
          </p:cNvSpPr>
          <p:nvPr>
            <p:ph type="sldNum" sz="quarter" idx="10"/>
          </p:nvPr>
        </p:nvSpPr>
        <p:spPr/>
        <p:txBody>
          <a:bodyPr/>
          <a:lstStyle/>
          <a:p>
            <a:fld id="{7339335E-EE4E-40B0-8BBE-9989ECEC92B9}" type="slidenum">
              <a:rPr lang="en-US" smtClean="0"/>
              <a:t>12</a:t>
            </a:fld>
            <a:endParaRPr lang="en-US"/>
          </a:p>
        </p:txBody>
      </p:sp>
    </p:spTree>
    <p:extLst>
      <p:ext uri="{BB962C8B-B14F-4D97-AF65-F5344CB8AC3E}">
        <p14:creationId xmlns:p14="http://schemas.microsoft.com/office/powerpoint/2010/main" val="1037550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Considering the objective</a:t>
            </a:r>
            <a:r>
              <a:rPr lang="en-US" baseline="0" dirty="0" smtClean="0"/>
              <a:t> of a quality Penetration Test, </a:t>
            </a:r>
            <a:r>
              <a:rPr lang="en-US" baseline="0" dirty="0" err="1" smtClean="0"/>
              <a:t>HiVAT</a:t>
            </a:r>
            <a:r>
              <a:rPr lang="en-US" baseline="0" dirty="0" smtClean="0"/>
              <a:t> techniques are essential.</a:t>
            </a:r>
          </a:p>
          <a:p>
            <a:endParaRPr lang="en-US" baseline="0" dirty="0" smtClean="0"/>
          </a:p>
          <a:p>
            <a:r>
              <a:rPr lang="en-US" baseline="0" dirty="0" smtClean="0"/>
              <a:t>Even with limiting to the scope of a Penetration Test to only include a single Web Application, during the Mapping Phase a database of all of the pages is constructed, on all of those pages a list of all input and output fields, and the relationships between any input and any output field must be identified.  Beyond the identification of all of the input and output fields based on simple HTML/HTTP, all of the interactions between and of the client side scripting languages and applets.</a:t>
            </a:r>
            <a:endParaRPr lang="en-US" dirty="0"/>
          </a:p>
        </p:txBody>
      </p:sp>
      <p:sp>
        <p:nvSpPr>
          <p:cNvPr id="4" name="Slide Number Placeholder 3"/>
          <p:cNvSpPr>
            <a:spLocks noGrp="1"/>
          </p:cNvSpPr>
          <p:nvPr>
            <p:ph type="sldNum" sz="quarter" idx="10"/>
          </p:nvPr>
        </p:nvSpPr>
        <p:spPr/>
        <p:txBody>
          <a:bodyPr/>
          <a:lstStyle/>
          <a:p>
            <a:fld id="{7339335E-EE4E-40B0-8BBE-9989ECEC92B9}" type="slidenum">
              <a:rPr lang="en-US" smtClean="0"/>
              <a:t>13</a:t>
            </a:fld>
            <a:endParaRPr lang="en-US"/>
          </a:p>
        </p:txBody>
      </p:sp>
    </p:spTree>
    <p:extLst>
      <p:ext uri="{BB962C8B-B14F-4D97-AF65-F5344CB8AC3E}">
        <p14:creationId xmlns:p14="http://schemas.microsoft.com/office/powerpoint/2010/main" val="3862985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80951F-D8AB-4B38-8C95-90CA0C385099}"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D9458-6695-42F7-9974-6B5A000F8AD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0951F-D8AB-4B38-8C95-90CA0C385099}"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D9458-6695-42F7-9974-6B5A000F8A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0951F-D8AB-4B38-8C95-90CA0C385099}"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D9458-6695-42F7-9974-6B5A000F8A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0951F-D8AB-4B38-8C95-90CA0C385099}"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D9458-6695-42F7-9974-6B5A000F8A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0951F-D8AB-4B38-8C95-90CA0C385099}"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D9458-6695-42F7-9974-6B5A000F8A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80951F-D8AB-4B38-8C95-90CA0C385099}"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D9458-6695-42F7-9974-6B5A000F8A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80951F-D8AB-4B38-8C95-90CA0C385099}"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D9458-6695-42F7-9974-6B5A000F8A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80951F-D8AB-4B38-8C95-90CA0C385099}"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D9458-6695-42F7-9974-6B5A000F8A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0951F-D8AB-4B38-8C95-90CA0C385099}"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D9458-6695-42F7-9974-6B5A000F8A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0951F-D8AB-4B38-8C95-90CA0C385099}"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D9458-6695-42F7-9974-6B5A000F8AD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A80951F-D8AB-4B38-8C95-90CA0C385099}" type="datetimeFigureOut">
              <a:rPr lang="en-US" smtClean="0"/>
              <a:t>1/25/2013</a:t>
            </a:fld>
            <a:endParaRPr lang="en-US"/>
          </a:p>
        </p:txBody>
      </p:sp>
      <p:sp>
        <p:nvSpPr>
          <p:cNvPr id="9" name="Slide Number Placeholder 8"/>
          <p:cNvSpPr>
            <a:spLocks noGrp="1"/>
          </p:cNvSpPr>
          <p:nvPr>
            <p:ph type="sldNum" sz="quarter" idx="11"/>
          </p:nvPr>
        </p:nvSpPr>
        <p:spPr/>
        <p:txBody>
          <a:bodyPr/>
          <a:lstStyle/>
          <a:p>
            <a:fld id="{EBDD9458-6695-42F7-9974-6B5A000F8AD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BDD9458-6695-42F7-9974-6B5A000F8AD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A80951F-D8AB-4B38-8C95-90CA0C385099}" type="datetimeFigureOut">
              <a:rPr lang="en-US" smtClean="0"/>
              <a:t>1/25/2013</a:t>
            </a:fld>
            <a:endParaRPr lang="en-US"/>
          </a:p>
        </p:txBody>
      </p:sp>
      <p:sp>
        <p:nvSpPr>
          <p:cNvPr id="9" name="TextBox 8"/>
          <p:cNvSpPr txBox="1"/>
          <p:nvPr userDrawn="1"/>
        </p:nvSpPr>
        <p:spPr>
          <a:xfrm>
            <a:off x="457200" y="6444734"/>
            <a:ext cx="2451120" cy="276999"/>
          </a:xfrm>
          <a:prstGeom prst="rect">
            <a:avLst/>
          </a:prstGeom>
          <a:noFill/>
        </p:spPr>
        <p:txBody>
          <a:bodyPr wrap="none" rtlCol="0">
            <a:spAutoFit/>
          </a:bodyPr>
          <a:lstStyle/>
          <a:p>
            <a:r>
              <a:rPr lang="en-US" sz="1200" dirty="0" smtClean="0">
                <a:latin typeface="+mj-lt"/>
              </a:rPr>
              <a:t>Copyright ©2013,</a:t>
            </a:r>
            <a:r>
              <a:rPr lang="en-US" sz="1200" baseline="0" dirty="0" smtClean="0">
                <a:latin typeface="+mj-lt"/>
              </a:rPr>
              <a:t> Mark Fioravanti</a:t>
            </a:r>
            <a:endParaRPr lang="en-US" sz="1200" dirty="0">
              <a:latin typeface="+mj-lt"/>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High Volume Automated Testing in Security Testing</a:t>
            </a:r>
            <a:endParaRPr lang="en-US" dirty="0"/>
          </a:p>
        </p:txBody>
      </p:sp>
      <p:sp>
        <p:nvSpPr>
          <p:cNvPr id="3" name="Subtitle 2"/>
          <p:cNvSpPr>
            <a:spLocks noGrp="1"/>
          </p:cNvSpPr>
          <p:nvPr>
            <p:ph type="subTitle" idx="1"/>
          </p:nvPr>
        </p:nvSpPr>
        <p:spPr>
          <a:xfrm>
            <a:off x="685800" y="4572000"/>
            <a:ext cx="7543800" cy="1600200"/>
          </a:xfrm>
        </p:spPr>
        <p:txBody>
          <a:bodyPr>
            <a:normAutofit/>
          </a:bodyPr>
          <a:lstStyle/>
          <a:p>
            <a:r>
              <a:rPr lang="en-US" dirty="0" smtClean="0"/>
              <a:t>It’s a numbers game.</a:t>
            </a:r>
          </a:p>
          <a:p>
            <a:r>
              <a:rPr lang="en-US" dirty="0" smtClean="0"/>
              <a:t>Mark Fioravanti</a:t>
            </a:r>
          </a:p>
          <a:p>
            <a:r>
              <a:rPr lang="en-US" dirty="0" smtClean="0"/>
              <a:t>WTST-2013, January 25</a:t>
            </a:r>
            <a:r>
              <a:rPr lang="en-US" baseline="30000" dirty="0" smtClean="0"/>
              <a:t>th</a:t>
            </a:r>
            <a:r>
              <a:rPr lang="en-US" dirty="0" smtClean="0"/>
              <a:t>, 2013</a:t>
            </a:r>
            <a:endParaRPr lang="en-US" dirty="0"/>
          </a:p>
        </p:txBody>
      </p:sp>
    </p:spTree>
    <p:extLst>
      <p:ext uri="{BB962C8B-B14F-4D97-AF65-F5344CB8AC3E}">
        <p14:creationId xmlns:p14="http://schemas.microsoft.com/office/powerpoint/2010/main" val="1173521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Penetration Testing</a:t>
            </a:r>
            <a:endParaRPr lang="en-US" dirty="0"/>
          </a:p>
        </p:txBody>
      </p:sp>
      <p:sp>
        <p:nvSpPr>
          <p:cNvPr id="3" name="Content Placeholder 2"/>
          <p:cNvSpPr>
            <a:spLocks noGrp="1"/>
          </p:cNvSpPr>
          <p:nvPr>
            <p:ph idx="1"/>
          </p:nvPr>
        </p:nvSpPr>
        <p:spPr/>
        <p:txBody>
          <a:bodyPr/>
          <a:lstStyle/>
          <a:p>
            <a:r>
              <a:rPr lang="en-US" dirty="0" smtClean="0"/>
              <a:t>Information Objective in Penetration Testing (1)</a:t>
            </a:r>
          </a:p>
          <a:p>
            <a:pPr lvl="1"/>
            <a:r>
              <a:rPr lang="en-US" i="1" dirty="0" smtClean="0"/>
              <a:t>Determine if the vulnerabilities in a system are exploitable</a:t>
            </a:r>
          </a:p>
          <a:p>
            <a:pPr lvl="1"/>
            <a:r>
              <a:rPr lang="en-US" dirty="0" smtClean="0"/>
              <a:t>Basically enumerate the vulnerabilities in a system and determine if they can be exploited by an adversary</a:t>
            </a:r>
          </a:p>
          <a:p>
            <a:pPr lvl="2"/>
            <a:r>
              <a:rPr lang="en-US" dirty="0" smtClean="0"/>
              <a:t>Approach pushed by some organizations to satisfy the “Penetration Testing” requirement</a:t>
            </a:r>
            <a:endParaRPr lang="en-US" dirty="0"/>
          </a:p>
          <a:p>
            <a:r>
              <a:rPr lang="en-US" dirty="0" smtClean="0"/>
              <a:t>Information Objective in Penetration Testing (2)</a:t>
            </a:r>
          </a:p>
          <a:p>
            <a:pPr lvl="1"/>
            <a:r>
              <a:rPr lang="en-US" i="1" dirty="0" smtClean="0"/>
              <a:t>With a given skill set and resources, how resistant is the system to exploitation by determined adversary</a:t>
            </a:r>
          </a:p>
          <a:p>
            <a:pPr lvl="1"/>
            <a:r>
              <a:rPr lang="en-US" dirty="0" smtClean="0"/>
              <a:t>Basically attempts to answer the question, “Can an attacker compromise the system?”</a:t>
            </a:r>
          </a:p>
          <a:p>
            <a:pPr lvl="2"/>
            <a:r>
              <a:rPr lang="en-US" dirty="0" smtClean="0"/>
              <a:t>For example, “Can an attacker gain access to the credit cards?”</a:t>
            </a:r>
          </a:p>
          <a:p>
            <a:pPr lvl="2"/>
            <a:r>
              <a:rPr lang="en-US" dirty="0" smtClean="0"/>
              <a:t>Highly dependent on the skill level of the penetration tester</a:t>
            </a:r>
            <a:endParaRPr lang="en-US" dirty="0"/>
          </a:p>
        </p:txBody>
      </p:sp>
    </p:spTree>
    <p:extLst>
      <p:ext uri="{BB962C8B-B14F-4D97-AF65-F5344CB8AC3E}">
        <p14:creationId xmlns:p14="http://schemas.microsoft.com/office/powerpoint/2010/main" val="425521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a:t>
            </a:r>
            <a:r>
              <a:rPr lang="en-US" dirty="0" err="1" smtClean="0"/>
              <a:t>PenTesting</a:t>
            </a:r>
            <a:r>
              <a:rPr lang="en-US" dirty="0" smtClean="0"/>
              <a:t> (2)</a:t>
            </a:r>
            <a:endParaRPr lang="en-US" dirty="0"/>
          </a:p>
        </p:txBody>
      </p:sp>
      <p:sp>
        <p:nvSpPr>
          <p:cNvPr id="3" name="Content Placeholder 2"/>
          <p:cNvSpPr>
            <a:spLocks noGrp="1"/>
          </p:cNvSpPr>
          <p:nvPr>
            <p:ph idx="1"/>
          </p:nvPr>
        </p:nvSpPr>
        <p:spPr/>
        <p:txBody>
          <a:bodyPr>
            <a:normAutofit/>
          </a:bodyPr>
          <a:lstStyle/>
          <a:p>
            <a:r>
              <a:rPr lang="en-US" dirty="0" smtClean="0"/>
              <a:t>The basic process for performing a Penetration Test</a:t>
            </a:r>
          </a:p>
          <a:p>
            <a:pPr lvl="1"/>
            <a:r>
              <a:rPr lang="en-US" dirty="0" smtClean="0"/>
              <a:t>Reconnaissance (BBST: Product Research)</a:t>
            </a:r>
          </a:p>
          <a:p>
            <a:pPr lvl="2"/>
            <a:r>
              <a:rPr lang="en-US" dirty="0" smtClean="0"/>
              <a:t>Information gathering about a target system</a:t>
            </a:r>
          </a:p>
          <a:p>
            <a:pPr lvl="1"/>
            <a:r>
              <a:rPr lang="en-US" dirty="0" smtClean="0"/>
              <a:t>Mapping (BBST: Software Tours)</a:t>
            </a:r>
          </a:p>
          <a:p>
            <a:pPr lvl="2"/>
            <a:r>
              <a:rPr lang="en-US" dirty="0" smtClean="0"/>
              <a:t>Determine what resources and relationships</a:t>
            </a:r>
          </a:p>
          <a:p>
            <a:pPr lvl="1"/>
            <a:r>
              <a:rPr lang="en-US" dirty="0" smtClean="0"/>
              <a:t>Discovery (BBST: Multiple Techniques)</a:t>
            </a:r>
          </a:p>
          <a:p>
            <a:pPr lvl="2"/>
            <a:r>
              <a:rPr lang="en-US" dirty="0" smtClean="0"/>
              <a:t>Identify potential system vulnerabilities</a:t>
            </a:r>
          </a:p>
          <a:p>
            <a:pPr lvl="2"/>
            <a:r>
              <a:rPr lang="en-US" dirty="0" smtClean="0"/>
              <a:t>Hostile Data Stream testing is typically used</a:t>
            </a:r>
          </a:p>
          <a:p>
            <a:pPr lvl="1"/>
            <a:r>
              <a:rPr lang="en-US" dirty="0" smtClean="0"/>
              <a:t>Exploitation (BBST: Isolate/Maximize during Bug Reporting)</a:t>
            </a:r>
          </a:p>
          <a:p>
            <a:pPr lvl="2"/>
            <a:r>
              <a:rPr lang="en-US" dirty="0" smtClean="0"/>
              <a:t>Exploit the vulnerabilities present in the system</a:t>
            </a:r>
          </a:p>
          <a:p>
            <a:pPr lvl="3"/>
            <a:r>
              <a:rPr lang="en-US" dirty="0" smtClean="0"/>
              <a:t>Multiple vulnerabilities may need to be combined to exploit a system</a:t>
            </a:r>
          </a:p>
          <a:p>
            <a:pPr lvl="2"/>
            <a:r>
              <a:rPr lang="en-US" dirty="0" err="1" smtClean="0"/>
              <a:t>HiVAT</a:t>
            </a:r>
            <a:r>
              <a:rPr lang="en-US" dirty="0" smtClean="0"/>
              <a:t> techniques are used to bypass security controls and aid in exploitation</a:t>
            </a:r>
          </a:p>
        </p:txBody>
      </p:sp>
    </p:spTree>
    <p:extLst>
      <p:ext uri="{BB962C8B-B14F-4D97-AF65-F5344CB8AC3E}">
        <p14:creationId xmlns:p14="http://schemas.microsoft.com/office/powerpoint/2010/main" val="286971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a:t>
            </a:r>
            <a:r>
              <a:rPr lang="en-US" dirty="0" err="1" smtClean="0"/>
              <a:t>PenTesting</a:t>
            </a:r>
            <a:r>
              <a:rPr lang="en-US" dirty="0" smtClean="0"/>
              <a:t> (3)</a:t>
            </a:r>
            <a:endParaRPr lang="en-US" dirty="0"/>
          </a:p>
        </p:txBody>
      </p:sp>
      <p:sp>
        <p:nvSpPr>
          <p:cNvPr id="3" name="Content Placeholder 2"/>
          <p:cNvSpPr>
            <a:spLocks noGrp="1"/>
          </p:cNvSpPr>
          <p:nvPr>
            <p:ph idx="1"/>
          </p:nvPr>
        </p:nvSpPr>
        <p:spPr/>
        <p:txBody>
          <a:bodyPr/>
          <a:lstStyle/>
          <a:p>
            <a:r>
              <a:rPr lang="en-US" dirty="0" smtClean="0"/>
              <a:t>The phases associated with Penetration Tester are not strictly conducted in succession</a:t>
            </a:r>
          </a:p>
          <a:p>
            <a:pPr lvl="1"/>
            <a:r>
              <a:rPr lang="en-US" dirty="0" smtClean="0"/>
              <a:t>This should not be treated as a process proceeding in a single direction</a:t>
            </a:r>
          </a:p>
          <a:p>
            <a:pPr lvl="1"/>
            <a:r>
              <a:rPr lang="en-US" dirty="0" smtClean="0"/>
              <a:t>When new information is gained, that knowledge should return you to a previous state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3775695"/>
            <a:ext cx="5334000" cy="2682068"/>
          </a:xfrm>
          <a:prstGeom prst="rect">
            <a:avLst/>
          </a:prstGeom>
        </p:spPr>
      </p:pic>
    </p:spTree>
    <p:extLst>
      <p:ext uri="{BB962C8B-B14F-4D97-AF65-F5344CB8AC3E}">
        <p14:creationId xmlns:p14="http://schemas.microsoft.com/office/powerpoint/2010/main" val="1611042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a:t>
            </a:r>
            <a:r>
              <a:rPr lang="en-US" dirty="0" err="1" smtClean="0"/>
              <a:t>PenTesting</a:t>
            </a:r>
            <a:r>
              <a:rPr lang="en-US" dirty="0" smtClean="0"/>
              <a:t> (4)</a:t>
            </a:r>
            <a:endParaRPr lang="en-US" dirty="0"/>
          </a:p>
        </p:txBody>
      </p:sp>
      <p:sp>
        <p:nvSpPr>
          <p:cNvPr id="3" name="Content Placeholder 2"/>
          <p:cNvSpPr>
            <a:spLocks noGrp="1"/>
          </p:cNvSpPr>
          <p:nvPr>
            <p:ph idx="1"/>
          </p:nvPr>
        </p:nvSpPr>
        <p:spPr/>
        <p:txBody>
          <a:bodyPr>
            <a:normAutofit/>
          </a:bodyPr>
          <a:lstStyle/>
          <a:p>
            <a:r>
              <a:rPr lang="en-US" dirty="0" err="1" smtClean="0"/>
              <a:t>HiVAT</a:t>
            </a:r>
            <a:r>
              <a:rPr lang="en-US" dirty="0" smtClean="0"/>
              <a:t> appears extensively a Web Application </a:t>
            </a:r>
            <a:r>
              <a:rPr lang="en-US" dirty="0" err="1" smtClean="0"/>
              <a:t>PenTest</a:t>
            </a:r>
            <a:endParaRPr lang="en-US" dirty="0" smtClean="0"/>
          </a:p>
          <a:p>
            <a:pPr lvl="1"/>
            <a:r>
              <a:rPr lang="en-US" dirty="0" smtClean="0"/>
              <a:t>Web Applications are every where and custom application tend to have little security built-in</a:t>
            </a:r>
          </a:p>
          <a:p>
            <a:r>
              <a:rPr lang="en-US" dirty="0" err="1" smtClean="0"/>
              <a:t>HiVAT</a:t>
            </a:r>
            <a:r>
              <a:rPr lang="en-US" dirty="0" smtClean="0"/>
              <a:t> is critical to a Web Application </a:t>
            </a:r>
            <a:r>
              <a:rPr lang="en-US" dirty="0" err="1" smtClean="0"/>
              <a:t>PenTest</a:t>
            </a:r>
            <a:endParaRPr lang="en-US" dirty="0" smtClean="0"/>
          </a:p>
          <a:p>
            <a:pPr lvl="1"/>
            <a:r>
              <a:rPr lang="en-US" dirty="0" smtClean="0"/>
              <a:t>All pages must be analyzed</a:t>
            </a:r>
          </a:p>
          <a:p>
            <a:pPr lvl="2"/>
            <a:r>
              <a:rPr lang="en-US" dirty="0" smtClean="0"/>
              <a:t>All input fields on those pages must be analyzed</a:t>
            </a:r>
          </a:p>
          <a:p>
            <a:pPr lvl="2"/>
            <a:r>
              <a:rPr lang="en-US" dirty="0"/>
              <a:t>A</a:t>
            </a:r>
            <a:r>
              <a:rPr lang="en-US" dirty="0" smtClean="0"/>
              <a:t>ll output fields on those pages must be analyzed</a:t>
            </a:r>
          </a:p>
          <a:p>
            <a:pPr lvl="2"/>
            <a:r>
              <a:rPr lang="en-US" dirty="0" smtClean="0"/>
              <a:t>Interactions between pages must be analyzed</a:t>
            </a:r>
          </a:p>
          <a:p>
            <a:pPr lvl="1"/>
            <a:r>
              <a:rPr lang="en-US" dirty="0" smtClean="0"/>
              <a:t>Multiple languages must be taken into account</a:t>
            </a:r>
          </a:p>
          <a:p>
            <a:pPr lvl="2"/>
            <a:r>
              <a:rPr lang="en-US" dirty="0" smtClean="0"/>
              <a:t>JavaScript functions differently between Internet Explorer, Mozilla Firefox, Opera, and Apple Safari</a:t>
            </a:r>
          </a:p>
          <a:p>
            <a:pPr lvl="2"/>
            <a:r>
              <a:rPr lang="en-US" dirty="0" smtClean="0"/>
              <a:t>Interactions between the Web Application and any applets (e.g., Java, Flash, etc.)</a:t>
            </a:r>
          </a:p>
        </p:txBody>
      </p:sp>
    </p:spTree>
    <p:extLst>
      <p:ext uri="{BB962C8B-B14F-4D97-AF65-F5344CB8AC3E}">
        <p14:creationId xmlns:p14="http://schemas.microsoft.com/office/powerpoint/2010/main" val="2117702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Mapping</a:t>
            </a:r>
            <a:endParaRPr lang="en-US" dirty="0"/>
          </a:p>
        </p:txBody>
      </p:sp>
      <p:sp>
        <p:nvSpPr>
          <p:cNvPr id="3" name="Content Placeholder 2"/>
          <p:cNvSpPr>
            <a:spLocks noGrp="1"/>
          </p:cNvSpPr>
          <p:nvPr>
            <p:ph idx="1"/>
          </p:nvPr>
        </p:nvSpPr>
        <p:spPr/>
        <p:txBody>
          <a:bodyPr/>
          <a:lstStyle/>
          <a:p>
            <a:r>
              <a:rPr lang="en-US" dirty="0" smtClean="0"/>
              <a:t>After Reconnaissance, the Mapping phase occurs in Web Application Penetration </a:t>
            </a:r>
            <a:r>
              <a:rPr lang="en-US" dirty="0"/>
              <a:t>T</a:t>
            </a:r>
            <a:r>
              <a:rPr lang="en-US" dirty="0" smtClean="0"/>
              <a:t>esting</a:t>
            </a:r>
          </a:p>
          <a:p>
            <a:r>
              <a:rPr lang="en-US" dirty="0" smtClean="0"/>
              <a:t>Essentially each page is mapped within a Web Application</a:t>
            </a:r>
          </a:p>
          <a:p>
            <a:pPr lvl="1"/>
            <a:r>
              <a:rPr lang="en-US" dirty="0" smtClean="0"/>
              <a:t>Links between pages are recorded</a:t>
            </a:r>
          </a:p>
          <a:p>
            <a:pPr lvl="2"/>
            <a:r>
              <a:rPr lang="en-US" dirty="0" smtClean="0"/>
              <a:t>If links are dynamically created then may not be recorded by an automated crawler</a:t>
            </a:r>
          </a:p>
          <a:p>
            <a:pPr lvl="1"/>
            <a:r>
              <a:rPr lang="en-US" dirty="0" smtClean="0"/>
              <a:t>Input and output fields are recorded</a:t>
            </a:r>
          </a:p>
          <a:p>
            <a:pPr lvl="2"/>
            <a:r>
              <a:rPr lang="en-US" dirty="0" smtClean="0"/>
              <a:t>Automated tools do not effectively handle Asynchronous JavaScript and XML (AJAX) and JavaScript Object Notation (JSON)</a:t>
            </a:r>
          </a:p>
          <a:p>
            <a:pPr lvl="1"/>
            <a:r>
              <a:rPr lang="en-US" dirty="0" smtClean="0"/>
              <a:t>Use of applets</a:t>
            </a:r>
          </a:p>
          <a:p>
            <a:pPr lvl="2"/>
            <a:r>
              <a:rPr lang="en-US" dirty="0" smtClean="0"/>
              <a:t>Most automated tools do not effectively handle an applet within the context of the application</a:t>
            </a:r>
          </a:p>
          <a:p>
            <a:pPr lvl="1"/>
            <a:r>
              <a:rPr lang="en-US" dirty="0" smtClean="0"/>
              <a:t>Pages may need to be visited multiple times based on privileges and group membership</a:t>
            </a:r>
          </a:p>
          <a:p>
            <a:pPr lvl="3"/>
            <a:endParaRPr lang="en-US" dirty="0"/>
          </a:p>
        </p:txBody>
      </p:sp>
    </p:spTree>
    <p:extLst>
      <p:ext uri="{BB962C8B-B14F-4D97-AF65-F5344CB8AC3E}">
        <p14:creationId xmlns:p14="http://schemas.microsoft.com/office/powerpoint/2010/main" val="3900965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Mapping (2)</a:t>
            </a:r>
            <a:endParaRPr lang="en-US" dirty="0"/>
          </a:p>
        </p:txBody>
      </p:sp>
      <p:sp>
        <p:nvSpPr>
          <p:cNvPr id="3" name="Content Placeholder 2"/>
          <p:cNvSpPr>
            <a:spLocks noGrp="1"/>
          </p:cNvSpPr>
          <p:nvPr>
            <p:ph idx="1"/>
          </p:nvPr>
        </p:nvSpPr>
        <p:spPr/>
        <p:txBody>
          <a:bodyPr/>
          <a:lstStyle/>
          <a:p>
            <a:r>
              <a:rPr lang="en-US" dirty="0" smtClean="0"/>
              <a:t>Each Pages has</a:t>
            </a:r>
          </a:p>
          <a:p>
            <a:pPr lvl="1"/>
            <a:r>
              <a:rPr lang="en-US" dirty="0" smtClean="0"/>
              <a:t>Inputs</a:t>
            </a:r>
          </a:p>
          <a:p>
            <a:pPr lvl="2"/>
            <a:r>
              <a:rPr lang="en-US" dirty="0" smtClean="0"/>
              <a:t>What type of content is allowed?</a:t>
            </a:r>
          </a:p>
          <a:p>
            <a:pPr lvl="2"/>
            <a:r>
              <a:rPr lang="en-US" dirty="0" smtClean="0"/>
              <a:t>Do allowed inputs change with user permissions or group membership?</a:t>
            </a:r>
          </a:p>
          <a:p>
            <a:pPr lvl="1"/>
            <a:r>
              <a:rPr lang="en-US" dirty="0" smtClean="0"/>
              <a:t>Outputs</a:t>
            </a:r>
          </a:p>
          <a:p>
            <a:pPr lvl="2"/>
            <a:r>
              <a:rPr lang="en-US" dirty="0" smtClean="0"/>
              <a:t>What results are displayed?</a:t>
            </a:r>
          </a:p>
          <a:p>
            <a:pPr lvl="2"/>
            <a:r>
              <a:rPr lang="en-US" dirty="0" smtClean="0"/>
              <a:t>How are the outputs controlled?</a:t>
            </a:r>
          </a:p>
          <a:p>
            <a:pPr lvl="2"/>
            <a:r>
              <a:rPr lang="en-US" dirty="0" smtClean="0"/>
              <a:t>What is the source of the data that is displayed?</a:t>
            </a:r>
          </a:p>
          <a:p>
            <a:endParaRPr lang="en-US" dirty="0"/>
          </a:p>
          <a:p>
            <a:r>
              <a:rPr lang="en-US" dirty="0" smtClean="0"/>
              <a:t>Automated tools can create internal maps of an application but there is almost no way to share information between automated tools</a:t>
            </a:r>
            <a:endParaRPr lang="en-US" dirty="0"/>
          </a:p>
        </p:txBody>
      </p:sp>
    </p:spTree>
    <p:extLst>
      <p:ext uri="{BB962C8B-B14F-4D97-AF65-F5344CB8AC3E}">
        <p14:creationId xmlns:p14="http://schemas.microsoft.com/office/powerpoint/2010/main" val="3269106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Discovery </a:t>
            </a:r>
            <a:endParaRPr lang="en-US" dirty="0"/>
          </a:p>
        </p:txBody>
      </p:sp>
      <p:sp>
        <p:nvSpPr>
          <p:cNvPr id="3" name="Content Placeholder 2"/>
          <p:cNvSpPr>
            <a:spLocks noGrp="1"/>
          </p:cNvSpPr>
          <p:nvPr>
            <p:ph idx="1"/>
          </p:nvPr>
        </p:nvSpPr>
        <p:spPr/>
        <p:txBody>
          <a:bodyPr/>
          <a:lstStyle/>
          <a:p>
            <a:r>
              <a:rPr lang="en-US" dirty="0" smtClean="0"/>
              <a:t>Automated tools are fairly adept at discovering basic flaws in Web Applications with Hostile Data Stream Testing</a:t>
            </a:r>
          </a:p>
          <a:p>
            <a:pPr lvl="1"/>
            <a:r>
              <a:rPr lang="en-US" dirty="0" smtClean="0"/>
              <a:t>Good at discovering vulnerabilities such as SQL Injection (</a:t>
            </a:r>
            <a:r>
              <a:rPr lang="en-US" dirty="0" err="1" smtClean="0"/>
              <a:t>SQLi</a:t>
            </a:r>
            <a:r>
              <a:rPr lang="en-US" dirty="0" smtClean="0"/>
              <a:t>), Cross Site Scripting (XSS), etc.</a:t>
            </a:r>
          </a:p>
          <a:p>
            <a:r>
              <a:rPr lang="en-US" dirty="0" smtClean="0"/>
              <a:t>Automated tools are not as effective in discovering complex flaws</a:t>
            </a:r>
          </a:p>
          <a:p>
            <a:pPr lvl="1"/>
            <a:r>
              <a:rPr lang="en-US" dirty="0" smtClean="0"/>
              <a:t>Multiple part attacks where the adversary splits their attack between multiple fields and the applications business logic completes the attack</a:t>
            </a:r>
          </a:p>
          <a:p>
            <a:pPr lvl="1"/>
            <a:r>
              <a:rPr lang="en-US" dirty="0" smtClean="0"/>
              <a:t>Largely unable to detect application logic flaws</a:t>
            </a:r>
          </a:p>
          <a:p>
            <a:pPr lvl="2"/>
            <a:r>
              <a:rPr lang="en-US" dirty="0" smtClean="0"/>
              <a:t>For example: </a:t>
            </a:r>
            <a:r>
              <a:rPr lang="en-US" dirty="0"/>
              <a:t>C</a:t>
            </a:r>
            <a:r>
              <a:rPr lang="en-US" dirty="0" smtClean="0"/>
              <a:t>an an adversary authorize payment and then add additional items to their shopping cart?</a:t>
            </a:r>
            <a:endParaRPr lang="en-US" dirty="0"/>
          </a:p>
        </p:txBody>
      </p:sp>
    </p:spTree>
    <p:extLst>
      <p:ext uri="{BB962C8B-B14F-4D97-AF65-F5344CB8AC3E}">
        <p14:creationId xmlns:p14="http://schemas.microsoft.com/office/powerpoint/2010/main" val="1746209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Exploitation</a:t>
            </a:r>
            <a:endParaRPr lang="en-US" dirty="0"/>
          </a:p>
        </p:txBody>
      </p:sp>
      <p:sp>
        <p:nvSpPr>
          <p:cNvPr id="3" name="Content Placeholder 2"/>
          <p:cNvSpPr>
            <a:spLocks noGrp="1"/>
          </p:cNvSpPr>
          <p:nvPr>
            <p:ph idx="1"/>
          </p:nvPr>
        </p:nvSpPr>
        <p:spPr/>
        <p:txBody>
          <a:bodyPr/>
          <a:lstStyle/>
          <a:p>
            <a:r>
              <a:rPr lang="en-US" dirty="0" smtClean="0"/>
              <a:t>After vulnerabilities have been discovered, the next step is to attempt to exploit the vulnerability</a:t>
            </a:r>
          </a:p>
          <a:p>
            <a:pPr lvl="1"/>
            <a:r>
              <a:rPr lang="en-US" dirty="0" smtClean="0"/>
              <a:t>Are there countermeasures that need to bypassed?</a:t>
            </a:r>
          </a:p>
          <a:p>
            <a:pPr lvl="2"/>
            <a:r>
              <a:rPr lang="en-US" dirty="0" smtClean="0"/>
              <a:t>Whitelisting vs. Blacklisting</a:t>
            </a:r>
          </a:p>
          <a:p>
            <a:pPr lvl="1"/>
            <a:r>
              <a:rPr lang="en-US" dirty="0" smtClean="0"/>
              <a:t>What will this vulnerability allow me to do?</a:t>
            </a:r>
          </a:p>
          <a:p>
            <a:pPr lvl="1"/>
            <a:r>
              <a:rPr lang="en-US" dirty="0" smtClean="0"/>
              <a:t>Can it be combined with other vulnerabilities?</a:t>
            </a:r>
          </a:p>
          <a:p>
            <a:endParaRPr lang="en-US" dirty="0"/>
          </a:p>
          <a:p>
            <a:r>
              <a:rPr lang="en-US" dirty="0" smtClean="0"/>
              <a:t>There are a number of automated tools which will help with these issues</a:t>
            </a:r>
          </a:p>
          <a:p>
            <a:pPr lvl="1"/>
            <a:endParaRPr lang="en-US" dirty="0"/>
          </a:p>
          <a:p>
            <a:endParaRPr lang="en-US" dirty="0" smtClean="0"/>
          </a:p>
          <a:p>
            <a:pPr lvl="1"/>
            <a:endParaRPr lang="en-US" dirty="0"/>
          </a:p>
        </p:txBody>
      </p:sp>
    </p:spTree>
    <p:extLst>
      <p:ext uri="{BB962C8B-B14F-4D97-AF65-F5344CB8AC3E}">
        <p14:creationId xmlns:p14="http://schemas.microsoft.com/office/powerpoint/2010/main" val="1276084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Exploitation (2)</a:t>
            </a:r>
            <a:endParaRPr lang="en-US" dirty="0"/>
          </a:p>
        </p:txBody>
      </p:sp>
      <p:sp>
        <p:nvSpPr>
          <p:cNvPr id="3" name="Content Placeholder 2"/>
          <p:cNvSpPr>
            <a:spLocks noGrp="1"/>
          </p:cNvSpPr>
          <p:nvPr>
            <p:ph idx="1"/>
          </p:nvPr>
        </p:nvSpPr>
        <p:spPr/>
        <p:txBody>
          <a:bodyPr/>
          <a:lstStyle/>
          <a:p>
            <a:r>
              <a:rPr lang="en-US" dirty="0"/>
              <a:t>Developers often include countermeasures to prevent basic </a:t>
            </a:r>
            <a:r>
              <a:rPr lang="en-US" dirty="0" smtClean="0"/>
              <a:t>attacks. </a:t>
            </a:r>
            <a:r>
              <a:rPr lang="en-US" dirty="0"/>
              <a:t>T</a:t>
            </a:r>
            <a:r>
              <a:rPr lang="en-US" dirty="0" smtClean="0"/>
              <a:t>hese </a:t>
            </a:r>
            <a:r>
              <a:rPr lang="en-US" dirty="0"/>
              <a:t>defenses must be bypassed</a:t>
            </a:r>
          </a:p>
          <a:p>
            <a:pPr lvl="1"/>
            <a:r>
              <a:rPr lang="en-US" dirty="0"/>
              <a:t>Bypassing these filters or defenses require the adversary to modify their attack so it fits within the allowed inputs but still accomplished the adversaries </a:t>
            </a:r>
            <a:r>
              <a:rPr lang="en-US" dirty="0" smtClean="0"/>
              <a:t>goals</a:t>
            </a:r>
          </a:p>
          <a:p>
            <a:pPr lvl="1"/>
            <a:r>
              <a:rPr lang="en-US" dirty="0" smtClean="0"/>
              <a:t>In the case of XSS</a:t>
            </a:r>
            <a:endParaRPr lang="en-US" dirty="0"/>
          </a:p>
          <a:p>
            <a:pPr lvl="2"/>
            <a:r>
              <a:rPr lang="en-US" dirty="0"/>
              <a:t>&lt;script&gt; is often blocked, &lt;</a:t>
            </a:r>
            <a:r>
              <a:rPr lang="en-US" dirty="0" err="1"/>
              <a:t>ScRIpt</a:t>
            </a:r>
            <a:r>
              <a:rPr lang="en-US" dirty="0"/>
              <a:t>&gt; may be blocked, %3cscript&gt; is less likely to be </a:t>
            </a:r>
            <a:r>
              <a:rPr lang="en-US" dirty="0" smtClean="0"/>
              <a:t>encoded, etc.</a:t>
            </a:r>
            <a:endParaRPr lang="en-US" dirty="0"/>
          </a:p>
          <a:p>
            <a:pPr lvl="2"/>
            <a:r>
              <a:rPr lang="en-US" dirty="0"/>
              <a:t>There are over 1 million </a:t>
            </a:r>
            <a:r>
              <a:rPr lang="en-US" dirty="0" smtClean="0"/>
              <a:t>billion * </a:t>
            </a:r>
            <a:r>
              <a:rPr lang="en-US" dirty="0"/>
              <a:t>ways to encode &lt;script</a:t>
            </a:r>
            <a:r>
              <a:rPr lang="en-US" dirty="0" smtClean="0"/>
              <a:t>&gt;</a:t>
            </a:r>
          </a:p>
          <a:p>
            <a:pPr marL="1051560" lvl="3" indent="0">
              <a:buNone/>
            </a:pPr>
            <a:r>
              <a:rPr lang="en-US" dirty="0" smtClean="0"/>
              <a:t>* Source: Enterprise Security API Project for OWASP Day.</a:t>
            </a:r>
          </a:p>
          <a:p>
            <a:pPr lvl="1"/>
            <a:r>
              <a:rPr lang="en-US" dirty="0" smtClean="0"/>
              <a:t>In the case of </a:t>
            </a:r>
            <a:r>
              <a:rPr lang="en-US" dirty="0" err="1" smtClean="0"/>
              <a:t>SQLi</a:t>
            </a:r>
            <a:endParaRPr lang="en-US" dirty="0" smtClean="0"/>
          </a:p>
          <a:p>
            <a:pPr lvl="2"/>
            <a:r>
              <a:rPr lang="en-US" dirty="0"/>
              <a:t>o</a:t>
            </a:r>
            <a:r>
              <a:rPr lang="en-US" dirty="0" smtClean="0"/>
              <a:t>r '1'='1 is typically blocked, or '2'='2 may be blocked, or '1'!='0 is less likely to be blocked</a:t>
            </a:r>
          </a:p>
          <a:p>
            <a:pPr lvl="2"/>
            <a:r>
              <a:rPr lang="en-US" dirty="0" smtClean="0"/>
              <a:t>Limits depend on the type of Database Management System</a:t>
            </a:r>
            <a:endParaRPr lang="en-US" dirty="0"/>
          </a:p>
          <a:p>
            <a:endParaRPr lang="en-US" dirty="0"/>
          </a:p>
        </p:txBody>
      </p:sp>
    </p:spTree>
    <p:extLst>
      <p:ext uri="{BB962C8B-B14F-4D97-AF65-F5344CB8AC3E}">
        <p14:creationId xmlns:p14="http://schemas.microsoft.com/office/powerpoint/2010/main" val="1524805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Security</a:t>
            </a:r>
            <a:endParaRPr lang="en-US" dirty="0"/>
          </a:p>
        </p:txBody>
      </p:sp>
      <p:sp>
        <p:nvSpPr>
          <p:cNvPr id="3" name="Content Placeholder 2"/>
          <p:cNvSpPr>
            <a:spLocks noGrp="1"/>
          </p:cNvSpPr>
          <p:nvPr>
            <p:ph idx="1"/>
          </p:nvPr>
        </p:nvSpPr>
        <p:spPr/>
        <p:txBody>
          <a:bodyPr/>
          <a:lstStyle/>
          <a:p>
            <a:r>
              <a:rPr lang="en-US" dirty="0" smtClean="0"/>
              <a:t>Security Testing requires the use of </a:t>
            </a:r>
            <a:r>
              <a:rPr lang="en-US" dirty="0" err="1" smtClean="0"/>
              <a:t>HiVAT</a:t>
            </a:r>
            <a:r>
              <a:rPr lang="en-US" dirty="0" smtClean="0"/>
              <a:t> techniques but the current set of tools available are:</a:t>
            </a:r>
          </a:p>
          <a:p>
            <a:pPr lvl="1"/>
            <a:r>
              <a:rPr lang="en-US" dirty="0" smtClean="0"/>
              <a:t>Often specialized to accomplish specific tasks, not major issue if they are interoperable with other tools</a:t>
            </a:r>
          </a:p>
          <a:p>
            <a:pPr lvl="1"/>
            <a:endParaRPr lang="en-US" dirty="0" smtClean="0"/>
          </a:p>
          <a:p>
            <a:r>
              <a:rPr lang="en-US" dirty="0" smtClean="0"/>
              <a:t>Reporting of </a:t>
            </a:r>
            <a:r>
              <a:rPr lang="en-US" dirty="0" err="1" smtClean="0"/>
              <a:t>HiVAT</a:t>
            </a:r>
            <a:r>
              <a:rPr lang="en-US" dirty="0" smtClean="0"/>
              <a:t> results in Security can be problematic as </a:t>
            </a:r>
            <a:r>
              <a:rPr lang="en-US" dirty="0" err="1" smtClean="0"/>
              <a:t>HiVAT</a:t>
            </a:r>
            <a:r>
              <a:rPr lang="en-US" dirty="0" smtClean="0"/>
              <a:t> could be perceived as just running a large number of individual tests</a:t>
            </a:r>
          </a:p>
          <a:p>
            <a:pPr lvl="1"/>
            <a:r>
              <a:rPr lang="en-US" dirty="0" smtClean="0"/>
              <a:t>A tester discovered that there are over a million ways to bypass the input validation routines</a:t>
            </a:r>
            <a:endParaRPr lang="en-US" dirty="0"/>
          </a:p>
        </p:txBody>
      </p:sp>
    </p:spTree>
    <p:extLst>
      <p:ext uri="{BB962C8B-B14F-4D97-AF65-F5344CB8AC3E}">
        <p14:creationId xmlns:p14="http://schemas.microsoft.com/office/powerpoint/2010/main" val="304090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High Volume Automated Testing (</a:t>
            </a:r>
            <a:r>
              <a:rPr lang="en-US" dirty="0" err="1" smtClean="0"/>
              <a:t>HiVAT</a:t>
            </a:r>
            <a:r>
              <a:rPr lang="en-US" dirty="0" smtClean="0"/>
              <a:t>) in Security Testing</a:t>
            </a:r>
          </a:p>
          <a:p>
            <a:r>
              <a:rPr lang="en-US" dirty="0" err="1" smtClean="0"/>
              <a:t>HiVAT</a:t>
            </a:r>
            <a:r>
              <a:rPr lang="en-US" dirty="0" smtClean="0"/>
              <a:t> in Compliance Testing</a:t>
            </a:r>
          </a:p>
          <a:p>
            <a:r>
              <a:rPr lang="en-US" dirty="0" err="1" smtClean="0"/>
              <a:t>HiVAT</a:t>
            </a:r>
            <a:r>
              <a:rPr lang="en-US" dirty="0" smtClean="0"/>
              <a:t> in Penetration Testing</a:t>
            </a:r>
          </a:p>
          <a:p>
            <a:pPr lvl="1"/>
            <a:r>
              <a:rPr lang="en-US" dirty="0" smtClean="0"/>
              <a:t>Web Application Penetration Testing</a:t>
            </a:r>
          </a:p>
          <a:p>
            <a:r>
              <a:rPr lang="en-US" dirty="0" smtClean="0"/>
              <a:t>Questions</a:t>
            </a:r>
          </a:p>
          <a:p>
            <a:endParaRPr lang="en-US" dirty="0"/>
          </a:p>
        </p:txBody>
      </p:sp>
    </p:spTree>
    <p:extLst>
      <p:ext uri="{BB962C8B-B14F-4D97-AF65-F5344CB8AC3E}">
        <p14:creationId xmlns:p14="http://schemas.microsoft.com/office/powerpoint/2010/main" val="3857496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a:t>e</a:t>
            </a:r>
            <a:r>
              <a:rPr lang="en-US" dirty="0" smtClean="0"/>
              <a:t>mail: mfioravanti1994 /at/ my /dot/ fit /dot</a:t>
            </a:r>
            <a:r>
              <a:rPr lang="en-US" dirty="0"/>
              <a:t>/ </a:t>
            </a:r>
            <a:r>
              <a:rPr lang="en-US" dirty="0" err="1" smtClean="0"/>
              <a:t>edu</a:t>
            </a:r>
            <a:endParaRPr lang="en-US" dirty="0" smtClean="0"/>
          </a:p>
          <a:p>
            <a:endParaRPr lang="en-US" dirty="0" smtClean="0"/>
          </a:p>
        </p:txBody>
      </p:sp>
    </p:spTree>
    <p:extLst>
      <p:ext uri="{BB962C8B-B14F-4D97-AF65-F5344CB8AC3E}">
        <p14:creationId xmlns:p14="http://schemas.microsoft.com/office/powerpoint/2010/main" val="3464357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idx="1"/>
          </p:nvPr>
        </p:nvSpPr>
        <p:spPr/>
        <p:txBody>
          <a:bodyPr>
            <a:normAutofit/>
          </a:bodyPr>
          <a:lstStyle/>
          <a:p>
            <a:r>
              <a:rPr lang="en-US" dirty="0" smtClean="0"/>
              <a:t>Mark Fioravanti</a:t>
            </a:r>
          </a:p>
          <a:p>
            <a:r>
              <a:rPr lang="en-US" dirty="0"/>
              <a:t>Student</a:t>
            </a:r>
          </a:p>
          <a:p>
            <a:pPr lvl="1"/>
            <a:r>
              <a:rPr lang="en-US" dirty="0"/>
              <a:t>Computer Science PhD Student at </a:t>
            </a:r>
            <a:r>
              <a:rPr lang="en-US" dirty="0" err="1"/>
              <a:t>FloridaTech</a:t>
            </a:r>
            <a:endParaRPr lang="en-US" dirty="0"/>
          </a:p>
          <a:p>
            <a:r>
              <a:rPr lang="en-US" dirty="0" smtClean="0"/>
              <a:t>Work</a:t>
            </a:r>
          </a:p>
          <a:p>
            <a:pPr lvl="1"/>
            <a:r>
              <a:rPr lang="en-US" dirty="0" smtClean="0"/>
              <a:t>Previously: Security Architect at the Department of Homeland Security’s (DHS) Science and Technology Directorate (S&amp;T), Missing Link Security (contractor for the Federal Bureau of Investigation), Boeing, Honeywell</a:t>
            </a:r>
          </a:p>
          <a:p>
            <a:r>
              <a:rPr lang="en-US" dirty="0" smtClean="0"/>
              <a:t>Certifications</a:t>
            </a:r>
          </a:p>
          <a:p>
            <a:pPr lvl="1"/>
            <a:r>
              <a:rPr lang="en-US" dirty="0" smtClean="0"/>
              <a:t>CISSP, GCIA, GCIH, GCWN, GCFA, GWAPT, GPEN, GREM</a:t>
            </a:r>
          </a:p>
          <a:p>
            <a:r>
              <a:rPr lang="en-US" dirty="0" smtClean="0"/>
              <a:t>SANS Mentor</a:t>
            </a:r>
          </a:p>
          <a:p>
            <a:pPr lvl="1"/>
            <a:r>
              <a:rPr lang="en-US" dirty="0" smtClean="0"/>
              <a:t>Ability to teach GCIH, GWAPT, GPEN, or GREM</a:t>
            </a:r>
            <a:endParaRPr lang="en-US" dirty="0"/>
          </a:p>
        </p:txBody>
      </p:sp>
    </p:spTree>
    <p:extLst>
      <p:ext uri="{BB962C8B-B14F-4D97-AF65-F5344CB8AC3E}">
        <p14:creationId xmlns:p14="http://schemas.microsoft.com/office/powerpoint/2010/main" val="4203498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Security Testing</a:t>
            </a:r>
            <a:endParaRPr lang="en-US" dirty="0"/>
          </a:p>
        </p:txBody>
      </p:sp>
      <p:sp>
        <p:nvSpPr>
          <p:cNvPr id="3" name="Content Placeholder 2"/>
          <p:cNvSpPr>
            <a:spLocks noGrp="1"/>
          </p:cNvSpPr>
          <p:nvPr>
            <p:ph idx="1"/>
          </p:nvPr>
        </p:nvSpPr>
        <p:spPr/>
        <p:txBody>
          <a:bodyPr/>
          <a:lstStyle/>
          <a:p>
            <a:r>
              <a:rPr lang="en-US" dirty="0" smtClean="0"/>
              <a:t>High Volume Automated Testing (</a:t>
            </a:r>
            <a:r>
              <a:rPr lang="en-US" dirty="0" err="1" smtClean="0"/>
              <a:t>HiVAT</a:t>
            </a:r>
            <a:r>
              <a:rPr lang="en-US" dirty="0" smtClean="0"/>
              <a:t>) is a necessary and essential component of Security </a:t>
            </a:r>
            <a:r>
              <a:rPr lang="en-US" dirty="0"/>
              <a:t>T</a:t>
            </a:r>
            <a:r>
              <a:rPr lang="en-US" dirty="0" smtClean="0"/>
              <a:t>esting</a:t>
            </a:r>
          </a:p>
          <a:p>
            <a:endParaRPr lang="en-US" dirty="0"/>
          </a:p>
          <a:p>
            <a:r>
              <a:rPr lang="en-US" dirty="0" smtClean="0"/>
              <a:t>Security is inherently asymmetrical in nature;</a:t>
            </a:r>
          </a:p>
          <a:p>
            <a:endParaRPr lang="en-US" dirty="0" smtClean="0"/>
          </a:p>
          <a:p>
            <a:pPr marL="411480" lvl="1" indent="0">
              <a:buNone/>
            </a:pPr>
            <a:r>
              <a:rPr lang="en-US" i="1" dirty="0" smtClean="0"/>
              <a:t>An attacker potentially only needs exploit a single vulnerability while the defender needs to mitigate all of the vulnerabilities.</a:t>
            </a:r>
          </a:p>
          <a:p>
            <a:pPr marL="411480" lvl="1" indent="0">
              <a:buNone/>
            </a:pPr>
            <a:endParaRPr lang="en-US" i="1" dirty="0"/>
          </a:p>
          <a:p>
            <a:r>
              <a:rPr lang="en-US" sz="2400" dirty="0" smtClean="0"/>
              <a:t>Identifying vulnerabilities to help mitigate them before the attacker can exploit them is one goal of security testing</a:t>
            </a:r>
          </a:p>
          <a:p>
            <a:pPr lvl="1"/>
            <a:r>
              <a:rPr lang="en-US" dirty="0" err="1" smtClean="0"/>
              <a:t>HiVAT</a:t>
            </a:r>
            <a:r>
              <a:rPr lang="en-US" dirty="0" smtClean="0"/>
              <a:t> techniques are actively being employed</a:t>
            </a:r>
            <a:endParaRPr lang="en-US" dirty="0"/>
          </a:p>
          <a:p>
            <a:endParaRPr lang="en-US" dirty="0"/>
          </a:p>
        </p:txBody>
      </p:sp>
    </p:spTree>
    <p:extLst>
      <p:ext uri="{BB962C8B-B14F-4D97-AF65-F5344CB8AC3E}">
        <p14:creationId xmlns:p14="http://schemas.microsoft.com/office/powerpoint/2010/main" val="191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Security Testing (2)</a:t>
            </a:r>
            <a:endParaRPr lang="en-US" dirty="0"/>
          </a:p>
        </p:txBody>
      </p:sp>
      <p:sp>
        <p:nvSpPr>
          <p:cNvPr id="3" name="Content Placeholder 2"/>
          <p:cNvSpPr>
            <a:spLocks noGrp="1"/>
          </p:cNvSpPr>
          <p:nvPr>
            <p:ph idx="1"/>
          </p:nvPr>
        </p:nvSpPr>
        <p:spPr/>
        <p:txBody>
          <a:bodyPr/>
          <a:lstStyle/>
          <a:p>
            <a:r>
              <a:rPr lang="en-US" dirty="0" err="1" smtClean="0"/>
              <a:t>HiVAT</a:t>
            </a:r>
            <a:r>
              <a:rPr lang="en-US" dirty="0" smtClean="0"/>
              <a:t> manifests itself in security testing in several ways</a:t>
            </a:r>
          </a:p>
          <a:p>
            <a:endParaRPr lang="en-US" dirty="0"/>
          </a:p>
          <a:p>
            <a:r>
              <a:rPr lang="en-US" dirty="0" smtClean="0"/>
              <a:t>Compliance and Auditing</a:t>
            </a:r>
          </a:p>
          <a:p>
            <a:pPr lvl="1"/>
            <a:r>
              <a:rPr lang="en-US" dirty="0" smtClean="0"/>
              <a:t>Certification Testing</a:t>
            </a:r>
          </a:p>
          <a:p>
            <a:pPr lvl="1"/>
            <a:r>
              <a:rPr lang="en-US" dirty="0" smtClean="0"/>
              <a:t>Vulnerability and System Configuration Enumeration</a:t>
            </a:r>
          </a:p>
          <a:p>
            <a:r>
              <a:rPr lang="en-US" dirty="0" smtClean="0"/>
              <a:t>Penetration </a:t>
            </a:r>
            <a:r>
              <a:rPr lang="en-US" dirty="0" smtClean="0"/>
              <a:t>Testing</a:t>
            </a:r>
            <a:endParaRPr lang="en-US" dirty="0" smtClean="0"/>
          </a:p>
          <a:p>
            <a:pPr lvl="1"/>
            <a:r>
              <a:rPr lang="en-US" dirty="0" smtClean="0"/>
              <a:t>Adopting an adversarial approach and attempting to exploit vulnerabilities</a:t>
            </a:r>
          </a:p>
          <a:p>
            <a:r>
              <a:rPr lang="en-US" dirty="0" smtClean="0"/>
              <a:t>Exploit Research</a:t>
            </a:r>
          </a:p>
          <a:p>
            <a:pPr lvl="1"/>
            <a:r>
              <a:rPr lang="en-US" dirty="0" smtClean="0"/>
              <a:t>Common techniques such as fuzzing</a:t>
            </a:r>
            <a:r>
              <a:rPr lang="en-US" dirty="0"/>
              <a:t> </a:t>
            </a:r>
            <a:r>
              <a:rPr lang="en-US" dirty="0" smtClean="0"/>
              <a:t>and others</a:t>
            </a:r>
          </a:p>
          <a:p>
            <a:pPr lvl="1"/>
            <a:r>
              <a:rPr lang="en-US" dirty="0" smtClean="0"/>
              <a:t>Will not be covered in this presentation</a:t>
            </a:r>
            <a:endParaRPr lang="en-US" dirty="0"/>
          </a:p>
        </p:txBody>
      </p:sp>
    </p:spTree>
    <p:extLst>
      <p:ext uri="{BB962C8B-B14F-4D97-AF65-F5344CB8AC3E}">
        <p14:creationId xmlns:p14="http://schemas.microsoft.com/office/powerpoint/2010/main" val="160324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Compliance</a:t>
            </a:r>
            <a:endParaRPr lang="en-US" dirty="0"/>
          </a:p>
        </p:txBody>
      </p:sp>
      <p:sp>
        <p:nvSpPr>
          <p:cNvPr id="3" name="Content Placeholder 2"/>
          <p:cNvSpPr>
            <a:spLocks noGrp="1"/>
          </p:cNvSpPr>
          <p:nvPr>
            <p:ph idx="1"/>
          </p:nvPr>
        </p:nvSpPr>
        <p:spPr/>
        <p:txBody>
          <a:bodyPr/>
          <a:lstStyle/>
          <a:p>
            <a:r>
              <a:rPr lang="en-US" dirty="0" smtClean="0"/>
              <a:t>Information Objective in Compliance</a:t>
            </a:r>
          </a:p>
          <a:p>
            <a:pPr lvl="1"/>
            <a:r>
              <a:rPr lang="en-US" i="1" dirty="0" smtClean="0"/>
              <a:t>Determine if a System is in compliance with the security standards of an organization</a:t>
            </a:r>
            <a:endParaRPr lang="en-US" i="1" dirty="0"/>
          </a:p>
          <a:p>
            <a:endParaRPr lang="en-US" dirty="0" smtClean="0"/>
          </a:p>
          <a:p>
            <a:r>
              <a:rPr lang="en-US" dirty="0" smtClean="0"/>
              <a:t>Compliance attempts to evaluate the security of a system based on a specific standard</a:t>
            </a:r>
          </a:p>
          <a:p>
            <a:endParaRPr lang="en-US" dirty="0"/>
          </a:p>
          <a:p>
            <a:r>
              <a:rPr lang="en-US" dirty="0" smtClean="0"/>
              <a:t>Within the context of Compliance Testing, </a:t>
            </a:r>
            <a:r>
              <a:rPr lang="en-US" dirty="0" err="1" smtClean="0"/>
              <a:t>HiVAT</a:t>
            </a:r>
            <a:r>
              <a:rPr lang="en-US" dirty="0" smtClean="0"/>
              <a:t> is not a run until failure is encountered test.</a:t>
            </a:r>
          </a:p>
          <a:p>
            <a:r>
              <a:rPr lang="en-US" dirty="0" smtClean="0"/>
              <a:t>The standard acts as the Oracle and deviations are recorded as Non-Compliant</a:t>
            </a:r>
          </a:p>
        </p:txBody>
      </p:sp>
    </p:spTree>
    <p:extLst>
      <p:ext uri="{BB962C8B-B14F-4D97-AF65-F5344CB8AC3E}">
        <p14:creationId xmlns:p14="http://schemas.microsoft.com/office/powerpoint/2010/main" val="1421634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Compliance (2)</a:t>
            </a:r>
            <a:endParaRPr lang="en-US" dirty="0"/>
          </a:p>
        </p:txBody>
      </p:sp>
      <p:sp>
        <p:nvSpPr>
          <p:cNvPr id="3" name="Content Placeholder 2"/>
          <p:cNvSpPr>
            <a:spLocks noGrp="1"/>
          </p:cNvSpPr>
          <p:nvPr>
            <p:ph idx="1"/>
          </p:nvPr>
        </p:nvSpPr>
        <p:spPr/>
        <p:txBody>
          <a:bodyPr/>
          <a:lstStyle/>
          <a:p>
            <a:r>
              <a:rPr lang="en-US" dirty="0" smtClean="0"/>
              <a:t>Interviews and Documentation Reviews aside, a large portion of compliance requires:</a:t>
            </a:r>
          </a:p>
          <a:p>
            <a:pPr lvl="1"/>
            <a:r>
              <a:rPr lang="en-US" dirty="0" smtClean="0"/>
              <a:t>Network Scanning to determine which services are available</a:t>
            </a:r>
          </a:p>
          <a:p>
            <a:pPr lvl="1"/>
            <a:r>
              <a:rPr lang="en-US" dirty="0" smtClean="0"/>
              <a:t>System Configuration auditing to determine if the individual security settings are compliant with organizational policy</a:t>
            </a:r>
            <a:endParaRPr lang="en-US" dirty="0"/>
          </a:p>
          <a:p>
            <a:r>
              <a:rPr lang="en-US" dirty="0" smtClean="0"/>
              <a:t>The amount of scanning is determined by the number of hosts, the number of ports, and the types of services being provided</a:t>
            </a:r>
          </a:p>
          <a:p>
            <a:r>
              <a:rPr lang="en-US" dirty="0" smtClean="0"/>
              <a:t>Configuration auditing (i.e., a credentialed scan) attempts to help by inspecting the system’s configuration</a:t>
            </a:r>
            <a:endParaRPr lang="en-US" dirty="0"/>
          </a:p>
        </p:txBody>
      </p:sp>
    </p:spTree>
    <p:extLst>
      <p:ext uri="{BB962C8B-B14F-4D97-AF65-F5344CB8AC3E}">
        <p14:creationId xmlns:p14="http://schemas.microsoft.com/office/powerpoint/2010/main" val="2020662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Compliance (3)</a:t>
            </a:r>
            <a:endParaRPr lang="en-US" dirty="0"/>
          </a:p>
        </p:txBody>
      </p:sp>
      <p:sp>
        <p:nvSpPr>
          <p:cNvPr id="3" name="Content Placeholder 2"/>
          <p:cNvSpPr>
            <a:spLocks noGrp="1"/>
          </p:cNvSpPr>
          <p:nvPr>
            <p:ph idx="1"/>
          </p:nvPr>
        </p:nvSpPr>
        <p:spPr/>
        <p:txBody>
          <a:bodyPr/>
          <a:lstStyle/>
          <a:p>
            <a:r>
              <a:rPr lang="en-US" dirty="0" smtClean="0"/>
              <a:t>It is common to need to perform Compliance testing on dozens to thousands of devices.</a:t>
            </a:r>
          </a:p>
          <a:p>
            <a:pPr lvl="1"/>
            <a:r>
              <a:rPr lang="en-US" dirty="0" smtClean="0"/>
              <a:t>Each device can require hundreds to thousands of tests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819400"/>
            <a:ext cx="7659169" cy="3400900"/>
          </a:xfrm>
          <a:prstGeom prst="rect">
            <a:avLst/>
          </a:prstGeom>
        </p:spPr>
      </p:pic>
    </p:spTree>
    <p:extLst>
      <p:ext uri="{BB962C8B-B14F-4D97-AF65-F5344CB8AC3E}">
        <p14:creationId xmlns:p14="http://schemas.microsoft.com/office/powerpoint/2010/main" val="124361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a:t>
            </a:r>
            <a:r>
              <a:rPr lang="en-US" dirty="0" smtClean="0"/>
              <a:t> in Compliance (4)</a:t>
            </a:r>
            <a:endParaRPr lang="en-US" dirty="0"/>
          </a:p>
        </p:txBody>
      </p:sp>
      <p:sp>
        <p:nvSpPr>
          <p:cNvPr id="3" name="Content Placeholder 2"/>
          <p:cNvSpPr>
            <a:spLocks noGrp="1"/>
          </p:cNvSpPr>
          <p:nvPr>
            <p:ph idx="1"/>
          </p:nvPr>
        </p:nvSpPr>
        <p:spPr/>
        <p:txBody>
          <a:bodyPr/>
          <a:lstStyle/>
          <a:p>
            <a:r>
              <a:rPr lang="en-US" dirty="0" smtClean="0"/>
              <a:t>After the scans and the audits have been completed, there is the report</a:t>
            </a:r>
          </a:p>
          <a:p>
            <a:pPr lvl="1"/>
            <a:r>
              <a:rPr lang="en-US" dirty="0" smtClean="0"/>
              <a:t>Most compliance activities are concerned with the number of systems out of compliance</a:t>
            </a:r>
          </a:p>
          <a:p>
            <a:pPr lvl="1"/>
            <a:r>
              <a:rPr lang="en-US" dirty="0" smtClean="0"/>
              <a:t>The report although the summary of an automated process is not conveniently exportable to a vulnerability management system</a:t>
            </a:r>
          </a:p>
          <a:p>
            <a:pPr lvl="2"/>
            <a:r>
              <a:rPr lang="en-US" dirty="0" smtClean="0"/>
              <a:t>Reports are typically PDFs or Microsoft Word documents</a:t>
            </a:r>
          </a:p>
          <a:p>
            <a:pPr lvl="2"/>
            <a:r>
              <a:rPr lang="en-US" dirty="0" smtClean="0"/>
              <a:t>Some COTS products will allow integration with other systems </a:t>
            </a:r>
          </a:p>
          <a:p>
            <a:r>
              <a:rPr lang="en-US" dirty="0" smtClean="0"/>
              <a:t>These types of tests really only test for well known vulnerabilities</a:t>
            </a:r>
          </a:p>
          <a:p>
            <a:pPr lvl="1"/>
            <a:r>
              <a:rPr lang="en-US" dirty="0" smtClean="0"/>
              <a:t>Ineffective against flaws which are only partially fixed or not widely known</a:t>
            </a:r>
            <a:endParaRPr lang="en-US" dirty="0"/>
          </a:p>
        </p:txBody>
      </p:sp>
    </p:spTree>
    <p:extLst>
      <p:ext uri="{BB962C8B-B14F-4D97-AF65-F5344CB8AC3E}">
        <p14:creationId xmlns:p14="http://schemas.microsoft.com/office/powerpoint/2010/main" val="9805377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1113</TotalTime>
  <Words>2138</Words>
  <Application>Microsoft Office PowerPoint</Application>
  <PresentationFormat>On-screen Show (4:3)</PresentationFormat>
  <Paragraphs>198</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High Volume Automated Testing in Security Testing</vt:lpstr>
      <vt:lpstr>Agenda</vt:lpstr>
      <vt:lpstr>Who?</vt:lpstr>
      <vt:lpstr>HiVAT in Security Testing</vt:lpstr>
      <vt:lpstr>HiVAT in Security Testing (2)</vt:lpstr>
      <vt:lpstr>HiVAT in Compliance</vt:lpstr>
      <vt:lpstr>HiVAT in Compliance (2)</vt:lpstr>
      <vt:lpstr>HiVAT in Compliance (3)</vt:lpstr>
      <vt:lpstr>HiVAT in Compliance (4)</vt:lpstr>
      <vt:lpstr>HiVAT in Penetration Testing</vt:lpstr>
      <vt:lpstr>HiVAT in PenTesting (2)</vt:lpstr>
      <vt:lpstr>HiVAT in PenTesting (3)</vt:lpstr>
      <vt:lpstr>HiVAT in PenTesting (4)</vt:lpstr>
      <vt:lpstr>HiVAT in Mapping</vt:lpstr>
      <vt:lpstr>HiVAT in Mapping (2)</vt:lpstr>
      <vt:lpstr>HiVAT in Discovery </vt:lpstr>
      <vt:lpstr>HiVAT in Exploitation</vt:lpstr>
      <vt:lpstr>HiVAT in Exploitation (2)</vt:lpstr>
      <vt:lpstr>HiVAT in Security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Injection (SQLi)</dc:title>
  <dc:creator>apophis</dc:creator>
  <cp:lastModifiedBy>Mark Fioravanti</cp:lastModifiedBy>
  <cp:revision>133</cp:revision>
  <dcterms:created xsi:type="dcterms:W3CDTF">2012-01-24T17:39:38Z</dcterms:created>
  <dcterms:modified xsi:type="dcterms:W3CDTF">2013-01-25T15:22:17Z</dcterms:modified>
</cp:coreProperties>
</file>