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77" r:id="rId11"/>
    <p:sldId id="278" r:id="rId12"/>
    <p:sldId id="279" r:id="rId13"/>
    <p:sldId id="280" r:id="rId14"/>
    <p:sldId id="281" r:id="rId15"/>
    <p:sldId id="265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098E-0D89-4216-B8C7-AA65C68691AD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597B8-6C59-4F32-8222-1778C8F67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C23F-E3F3-4E70-B213-9D2D175FD2D9}" type="datetime1">
              <a:rPr lang="en-US" smtClean="0"/>
              <a:t>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D6AA-9241-4131-9172-CA609689B784}" type="datetime1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CF1E-0689-434A-8E95-63DA1B522871}" type="datetime1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79F7-6844-45B8-A271-7F0D9922E9D6}" type="datetime1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A529-40AB-4706-BDF5-B039DA7F1A9F}" type="datetime1">
              <a:rPr lang="en-US" smtClean="0"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51DF-8D11-4B9E-9F59-15C519011062}" type="datetime1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AA62-DE8A-4AB7-8643-2100A4838800}" type="datetime1">
              <a:rPr lang="en-US" smtClean="0"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BB50-49AC-4439-A075-967DCFB014B9}" type="datetime1">
              <a:rPr lang="en-US" smtClean="0"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B19D-2C40-43E5-A9D7-73E1D3CE0B5B}" type="datetime1">
              <a:rPr lang="en-US" smtClean="0"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62CC-778F-47A7-B661-F6FEAB1AC2D5}" type="datetime1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844D-8512-499F-BB51-2076E1FE5B3D}" type="datetime1">
              <a:rPr lang="en-US" smtClean="0"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9BAA68-1900-4F1B-A85D-CFD5D0E43AE9}" type="datetime1">
              <a:rPr lang="en-US" smtClean="0"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Nawwar Kabbani,   Workshop on Teaching Software Testing (WTST )       January 29-31, 2010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C192F3-E7D5-45C5-8AEF-D41213D06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Nawwar</a:t>
            </a:r>
            <a:r>
              <a:rPr lang="en-US" sz="2000" dirty="0" smtClean="0"/>
              <a:t> </a:t>
            </a:r>
            <a:r>
              <a:rPr lang="en-US" sz="2000" dirty="0" err="1" smtClean="0"/>
              <a:t>Kabbani</a:t>
            </a:r>
            <a:r>
              <a:rPr lang="en-US" sz="2000" dirty="0" smtClean="0"/>
              <a:t>, M.Sc.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Cem</a:t>
            </a:r>
            <a:r>
              <a:rPr lang="en-US" sz="2000" dirty="0" smtClean="0"/>
              <a:t> </a:t>
            </a:r>
            <a:r>
              <a:rPr lang="en-US" sz="2000" dirty="0" err="1" smtClean="0"/>
              <a:t>Kaner</a:t>
            </a:r>
            <a:r>
              <a:rPr lang="en-US" sz="2000" dirty="0" smtClean="0"/>
              <a:t>, PhD</a:t>
            </a:r>
          </a:p>
          <a:p>
            <a:endParaRPr lang="en-US" sz="2000" dirty="0" smtClean="0"/>
          </a:p>
          <a:p>
            <a:r>
              <a:rPr lang="en-US" sz="2000" dirty="0" smtClean="0"/>
              <a:t>Florida Institute of Technology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Experiences in Teaching of TDD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brain-teaser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a factorial function of an integer (</a:t>
            </a:r>
            <a:r>
              <a:rPr lang="en-US" dirty="0" err="1" smtClean="0"/>
              <a:t>int</a:t>
            </a:r>
            <a:r>
              <a:rPr lang="en-US" dirty="0" smtClean="0"/>
              <a:t>) n. The function is recursively defined as: 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 you generate your test cases?</a:t>
            </a:r>
          </a:p>
          <a:p>
            <a:r>
              <a:rPr lang="en-US" dirty="0" smtClean="0"/>
              <a:t>What's </a:t>
            </a:r>
            <a:r>
              <a:rPr lang="en-US" dirty="0" smtClean="0"/>
              <a:t>the smallest number of test cases would you use to achieve “good-enough” testing?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0"/>
            <a:ext cx="3190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8077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F(0)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F(1</a:t>
            </a:r>
            <a:r>
              <a:rPr lang="en-US" dirty="0" smtClean="0"/>
              <a:t>)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F</a:t>
            </a:r>
            <a:r>
              <a:rPr lang="en-US" dirty="0" smtClean="0"/>
              <a:t>(-1) = </a:t>
            </a:r>
            <a:r>
              <a:rPr lang="en-US" dirty="0" smtClean="0"/>
              <a:t>undefined</a:t>
            </a:r>
          </a:p>
          <a:p>
            <a:r>
              <a:rPr lang="en-US" dirty="0" smtClean="0"/>
              <a:t>F(12</a:t>
            </a:r>
            <a:r>
              <a:rPr lang="en-US" dirty="0" smtClean="0"/>
              <a:t>) = </a:t>
            </a:r>
            <a:r>
              <a:rPr lang="en-US" dirty="0" smtClean="0"/>
              <a:t>479,001,600</a:t>
            </a:r>
          </a:p>
          <a:p>
            <a:r>
              <a:rPr lang="en-US" dirty="0" smtClean="0"/>
              <a:t>F(13</a:t>
            </a:r>
            <a:r>
              <a:rPr lang="en-US" dirty="0" smtClean="0"/>
              <a:t>) = 6,227,020,800 or overflow</a:t>
            </a:r>
            <a:r>
              <a:rPr lang="en-US" dirty="0" smtClean="0"/>
              <a:t>?</a:t>
            </a:r>
          </a:p>
          <a:p>
            <a:r>
              <a:rPr lang="en-US" dirty="0" smtClean="0"/>
              <a:t>F(MAX_INT)</a:t>
            </a:r>
          </a:p>
          <a:p>
            <a:r>
              <a:rPr lang="en-US" dirty="0" smtClean="0"/>
              <a:t>F(MIN_INT)Maybe </a:t>
            </a:r>
            <a:r>
              <a:rPr lang="en-US" dirty="0" smtClean="0"/>
              <a:t>a couple of other valid ones</a:t>
            </a:r>
          </a:p>
          <a:p>
            <a:pPr lvl="1"/>
            <a:r>
              <a:rPr lang="en-US" dirty="0" smtClean="0"/>
              <a:t>F(2</a:t>
            </a:r>
            <a:r>
              <a:rPr lang="en-US" dirty="0" smtClean="0"/>
              <a:t>) = 2</a:t>
            </a:r>
          </a:p>
          <a:p>
            <a:pPr lvl="1"/>
            <a:r>
              <a:rPr lang="en-US" dirty="0" smtClean="0"/>
              <a:t>F(3</a:t>
            </a:r>
            <a:r>
              <a:rPr lang="en-US" dirty="0" smtClean="0"/>
              <a:t>) = </a:t>
            </a:r>
            <a:r>
              <a:rPr lang="en-US" dirty="0" smtClean="0"/>
              <a:t>6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Enough?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543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knowing code impacts the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Lagnr’s</a:t>
            </a:r>
            <a:r>
              <a:rPr lang="en-US" dirty="0" smtClean="0"/>
              <a:t> book: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factorial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if(n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== 0) 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returnn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factorial(n –1);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781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about this code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factorial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0) return 1;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1)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2)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3)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6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4)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24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5)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120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6)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720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7)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5040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8)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40320;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9)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362880;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10)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3628801; // this one looks odd!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11)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39916800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== 12)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479001600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else return -1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// or throw an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exception..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3246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None/>
            </a:pPr>
            <a:endParaRPr lang="en-US" sz="4800" dirty="0" smtClean="0"/>
          </a:p>
          <a:p>
            <a:pPr marL="914400" indent="-914400">
              <a:buNone/>
            </a:pPr>
            <a:endParaRPr lang="en-US" sz="4800" dirty="0" smtClean="0"/>
          </a:p>
          <a:p>
            <a:pPr marL="914400" indent="-914400">
              <a:buNone/>
            </a:pPr>
            <a:endParaRPr lang="en-US" sz="4800" dirty="0" smtClean="0"/>
          </a:p>
          <a:p>
            <a:pPr marL="914400" indent="-914400" algn="r">
              <a:buNone/>
            </a:pPr>
            <a:endParaRPr lang="en-US" sz="4800" dirty="0" smtClean="0"/>
          </a:p>
          <a:p>
            <a:pPr marL="914400" indent="-914400" algn="r">
              <a:buNone/>
            </a:pPr>
            <a:r>
              <a:rPr lang="en-US" sz="4800" dirty="0" smtClean="0"/>
              <a:t>Back to “Course Contents”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162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basic code structures (e.g. conditionals, loops)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Intro. to refactoring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 decomposition, insertion sort as an example.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Debugging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common data structures (e.g. arrays, lists, maps)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Refactoring existing code (two labs).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96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homeworks</a:t>
            </a:r>
            <a:endParaRPr lang="en-US" dirty="0" smtClean="0"/>
          </a:p>
          <a:p>
            <a:pPr lvl="1"/>
            <a:r>
              <a:rPr lang="en-US" dirty="0" smtClean="0"/>
              <a:t>Hello world!</a:t>
            </a:r>
          </a:p>
          <a:p>
            <a:pPr lvl="1"/>
            <a:r>
              <a:rPr lang="en-US" dirty="0" smtClean="0"/>
              <a:t>Ticket Machine (conditionals)</a:t>
            </a:r>
          </a:p>
          <a:p>
            <a:pPr lvl="1"/>
            <a:r>
              <a:rPr lang="en-US" dirty="0" smtClean="0"/>
              <a:t>Date Arithmetic (loops, Boolean expressions, coverage, oracles)</a:t>
            </a:r>
          </a:p>
          <a:p>
            <a:pPr lvl="1"/>
            <a:r>
              <a:rPr lang="en-US" dirty="0" smtClean="0"/>
              <a:t>Files I/O (files, exceptions, oracles)</a:t>
            </a:r>
          </a:p>
          <a:p>
            <a:pPr lvl="1"/>
            <a:r>
              <a:rPr lang="en-US" dirty="0" smtClean="0"/>
              <a:t>Parameterized tests (</a:t>
            </a:r>
            <a:r>
              <a:rPr lang="en-US" dirty="0" err="1" smtClean="0"/>
              <a:t>JUnit</a:t>
            </a:r>
            <a:r>
              <a:rPr lang="en-US" dirty="0" smtClean="0"/>
              <a:t> parameterized tests, data-driven tests, files)</a:t>
            </a:r>
          </a:p>
          <a:p>
            <a:r>
              <a:rPr lang="en-US" dirty="0" smtClean="0"/>
              <a:t> 2 assignments. </a:t>
            </a:r>
          </a:p>
          <a:p>
            <a:pPr lvl="1"/>
            <a:r>
              <a:rPr lang="en-US" dirty="0" smtClean="0"/>
              <a:t>Random Numbers Generator</a:t>
            </a:r>
          </a:p>
          <a:p>
            <a:pPr lvl="1"/>
            <a:r>
              <a:rPr lang="en-US" dirty="0" smtClean="0"/>
              <a:t>Refactoring and code Smells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8486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home individual project.</a:t>
            </a:r>
          </a:p>
          <a:p>
            <a:r>
              <a:rPr lang="en-US" dirty="0" smtClean="0"/>
              <a:t>Tuned down of the 2008 version.</a:t>
            </a:r>
          </a:p>
          <a:p>
            <a:r>
              <a:rPr lang="en-US" dirty="0" smtClean="0"/>
              <a:t>Grading addressed mainly the following points:</a:t>
            </a:r>
          </a:p>
          <a:p>
            <a:pPr lvl="1"/>
            <a:r>
              <a:rPr lang="en-US" dirty="0" smtClean="0"/>
              <a:t>Completeness (how many requirement items were implemented)</a:t>
            </a:r>
          </a:p>
          <a:p>
            <a:pPr lvl="1"/>
            <a:r>
              <a:rPr lang="en-US" dirty="0" smtClean="0"/>
              <a:t>Course objectives</a:t>
            </a:r>
          </a:p>
          <a:p>
            <a:pPr lvl="2"/>
            <a:r>
              <a:rPr lang="en-US" dirty="0" smtClean="0"/>
              <a:t>Correct using of TDD</a:t>
            </a:r>
          </a:p>
          <a:p>
            <a:pPr lvl="2"/>
            <a:r>
              <a:rPr lang="en-US" dirty="0" smtClean="0"/>
              <a:t>Industry standard tools (checkstyle, branch coverage, </a:t>
            </a:r>
            <a:r>
              <a:rPr lang="en-US" dirty="0" err="1" smtClean="0"/>
              <a:t>svn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Problem decomposition</a:t>
            </a:r>
          </a:p>
          <a:p>
            <a:pPr lvl="2"/>
            <a:r>
              <a:rPr lang="en-US" dirty="0" smtClean="0"/>
              <a:t>Technical communication</a:t>
            </a:r>
          </a:p>
          <a:p>
            <a:pPr lvl="2"/>
            <a:r>
              <a:rPr lang="en-US" dirty="0" smtClean="0"/>
              <a:t>Glass box techniques</a:t>
            </a:r>
          </a:p>
          <a:p>
            <a:pPr lvl="2"/>
            <a:r>
              <a:rPr lang="en-US" dirty="0" smtClean="0"/>
              <a:t>Refactoring</a:t>
            </a:r>
          </a:p>
          <a:p>
            <a:pPr lvl="2"/>
            <a:r>
              <a:rPr lang="en-US" dirty="0" smtClean="0"/>
              <a:t>Good test design</a:t>
            </a:r>
          </a:p>
          <a:p>
            <a:pPr lvl="2"/>
            <a:r>
              <a:rPr lang="en-US" dirty="0" smtClean="0"/>
              <a:t>Well designed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838200" y="1447800"/>
          <a:ext cx="6781801" cy="442814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43000"/>
                <a:gridCol w="1905000"/>
                <a:gridCol w="2133600"/>
                <a:gridCol w="1600201"/>
              </a:tblGrid>
              <a:tr h="4277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Student (score%)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/>
                        <a:t>SVN Check-ins (commits)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LOC (non-blank)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LOC / Commit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 (98)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3143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37.87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S2 (98)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1996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38.38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S3 (95)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1785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S4 (94)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3567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30.75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S5 (90)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26.23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S6 (88)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999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35.68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S7 (86)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774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22.76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S8 (81)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1660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15.81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S9 (80)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1080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32.73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S10 (79)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1429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75.21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S11 (52)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884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S12 (52)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639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30.43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S13 (52)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415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S14 (30)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918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16.11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S15 (28)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385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21.39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S16 (16)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489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61.13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943600"/>
            <a:ext cx="3297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NB: 2 students didn’t submit the final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Subversion commits over time – top 5 scores</a:t>
            </a:r>
            <a:endParaRPr lang="en-US" dirty="0"/>
          </a:p>
        </p:txBody>
      </p:sp>
      <p:pic>
        <p:nvPicPr>
          <p:cNvPr id="4" name="Content Placeholder 3" descr="Screenshot-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39892"/>
            <a:ext cx="7772398" cy="50609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934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Textbook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Material</a:t>
            </a:r>
          </a:p>
          <a:p>
            <a:pPr lvl="1"/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Labs, Homework,..</a:t>
            </a:r>
          </a:p>
          <a:p>
            <a:pPr lvl="1"/>
            <a:r>
              <a:rPr lang="en-US" dirty="0" smtClean="0"/>
              <a:t>Final Exam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Reaction</a:t>
            </a:r>
          </a:p>
          <a:p>
            <a:pPr lvl="1"/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Resistance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 and Recommendations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96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	Workshop on Teaching Software Testing (WTST )   	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-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598" y="1157266"/>
            <a:ext cx="8077202" cy="52435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Subversion commits over time – middle scores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934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Subversion commits over time – bottom 6 scores</a:t>
            </a:r>
            <a:endParaRPr lang="en-US" dirty="0"/>
          </a:p>
        </p:txBody>
      </p:sp>
      <p:pic>
        <p:nvPicPr>
          <p:cNvPr id="4" name="Content Placeholder 3" descr="Screenshot-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8077202" cy="524601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-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8077202" cy="53291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Subversion commits over time – last 24 hours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2390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3 - Student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 Implementation mistake patterns</a:t>
            </a:r>
          </a:p>
          <a:p>
            <a:r>
              <a:rPr lang="en-US" dirty="0" smtClean="0"/>
              <a:t>-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8486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Writing “debug messages” to the standard output instead of depending on unit testing</a:t>
            </a:r>
          </a:p>
          <a:p>
            <a:r>
              <a:rPr lang="en-US" b="1" dirty="0" smtClean="0"/>
              <a:t>Testing files </a:t>
            </a:r>
            <a:r>
              <a:rPr lang="en-US" b="1" dirty="0" smtClean="0"/>
              <a:t>I/O</a:t>
            </a:r>
          </a:p>
          <a:p>
            <a:pPr lvl="1"/>
            <a:r>
              <a:rPr lang="en-US" b="1" dirty="0" err="1" smtClean="0"/>
              <a:t>assertTrue</a:t>
            </a:r>
            <a:r>
              <a:rPr lang="en-US" b="1" dirty="0" smtClean="0"/>
              <a:t>(</a:t>
            </a:r>
            <a:r>
              <a:rPr lang="en-US" b="1" dirty="0" err="1" smtClean="0"/>
              <a:t>file.Delete</a:t>
            </a:r>
            <a:r>
              <a:rPr lang="en-US" b="1" dirty="0" smtClean="0"/>
              <a:t>());   !!!!</a:t>
            </a:r>
          </a:p>
          <a:p>
            <a:r>
              <a:rPr lang="en-US" b="1" dirty="0" smtClean="0"/>
              <a:t>Dependency on the order of tests</a:t>
            </a:r>
          </a:p>
          <a:p>
            <a:r>
              <a:rPr lang="en-US" b="1" dirty="0" smtClean="0"/>
              <a:t>Avoiding magic numbers by using magic constants</a:t>
            </a:r>
            <a:r>
              <a:rPr lang="en-US" b="1" dirty="0" smtClean="0"/>
              <a:t>! (static final </a:t>
            </a:r>
            <a:r>
              <a:rPr lang="en-US" b="1" dirty="0" err="1" smtClean="0"/>
              <a:t>int</a:t>
            </a:r>
            <a:r>
              <a:rPr lang="en-US" b="1" dirty="0" smtClean="0"/>
              <a:t>  THIRTY_ONE=31)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543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mistakes,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Exceptions Hiding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void test()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(“acceptable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”); /*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is declared with “throws” but is 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          not expected to throw any exception here. */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. . .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/* nothing! */ }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Exceptions for flow control</a:t>
            </a:r>
            <a:endParaRPr lang="en-US" dirty="0" smtClean="0"/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if (x &lt; 0) throw new Exception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. . .</a:t>
            </a: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} catch (Exception e) {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// Do nothing!!!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162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Difficulty decomposing tasks</a:t>
            </a:r>
          </a:p>
          <a:p>
            <a:r>
              <a:rPr lang="en-US" dirty="0" smtClean="0"/>
              <a:t>Size of iterations</a:t>
            </a:r>
          </a:p>
          <a:p>
            <a:r>
              <a:rPr lang="en-US" dirty="0" smtClean="0"/>
              <a:t>Writing tests after code</a:t>
            </a:r>
          </a:p>
          <a:p>
            <a:pPr lvl="1"/>
            <a:r>
              <a:rPr lang="en-US" dirty="0" smtClean="0"/>
              <a:t>There are symptoms such as  tests that never fail!: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public void test() {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(“invalid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”); // There must be a ‘fail()’ after this line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catch (Exception e) {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(“Expected exception message”,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Refactoring </a:t>
            </a:r>
            <a:r>
              <a:rPr lang="en-US" dirty="0" smtClean="0"/>
              <a:t>and Code </a:t>
            </a:r>
            <a:r>
              <a:rPr lang="en-US" dirty="0" smtClean="0"/>
              <a:t>Smells!!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Finally!</a:t>
            </a:r>
            <a:br>
              <a:rPr lang="en-US" dirty="0" smtClean="0"/>
            </a:br>
            <a:r>
              <a:rPr lang="en-US" dirty="0" smtClean="0"/>
              <a:t>Summary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book!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objects (videos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Quizzes, </a:t>
            </a:r>
            <a:r>
              <a:rPr lang="en-US" dirty="0" err="1" smtClean="0"/>
              <a:t>Excercises</a:t>
            </a:r>
            <a:r>
              <a:rPr lang="en-US" dirty="0" smtClean="0"/>
              <a:t>, Labs, etc.</a:t>
            </a:r>
          </a:p>
          <a:p>
            <a:r>
              <a:rPr lang="en-US" dirty="0" smtClean="0"/>
              <a:t>Grading supporting tools?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914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 experience as a student in 2008, TA in 2009…</a:t>
            </a:r>
          </a:p>
          <a:p>
            <a:r>
              <a:rPr lang="en-US" dirty="0" smtClean="0"/>
              <a:t>Class 2008:</a:t>
            </a:r>
          </a:p>
          <a:p>
            <a:pPr lvl="1"/>
            <a:r>
              <a:rPr lang="en-US" dirty="0" smtClean="0"/>
              <a:t>Many week students, many dropped</a:t>
            </a:r>
          </a:p>
          <a:p>
            <a:pPr lvl="1"/>
            <a:r>
              <a:rPr lang="en-US" dirty="0" smtClean="0"/>
              <a:t>Textbook hell (we’ll come back to it soon)</a:t>
            </a:r>
          </a:p>
          <a:p>
            <a:pPr lvl="1"/>
            <a:r>
              <a:rPr lang="en-US" dirty="0" smtClean="0"/>
              <a:t>None completed the final exam</a:t>
            </a:r>
          </a:p>
          <a:p>
            <a:r>
              <a:rPr lang="en-US" dirty="0" smtClean="0"/>
              <a:t>Class 2009:</a:t>
            </a:r>
          </a:p>
          <a:p>
            <a:pPr lvl="1"/>
            <a:r>
              <a:rPr lang="en-US" dirty="0" smtClean="0"/>
              <a:t>18 students (incl. 2 grads) – better background</a:t>
            </a:r>
          </a:p>
          <a:p>
            <a:pPr lvl="1"/>
            <a:r>
              <a:rPr lang="en-US" dirty="0" smtClean="0"/>
              <a:t>New text book</a:t>
            </a:r>
          </a:p>
          <a:p>
            <a:pPr lvl="1"/>
            <a:r>
              <a:rPr lang="en-US" dirty="0" smtClean="0"/>
              <a:t>Better results in the final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I’ll focus on class 2009 in this presentation.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9248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From the syllabus:</a:t>
            </a:r>
          </a:p>
          <a:p>
            <a:pPr lvl="1"/>
            <a:r>
              <a:rPr lang="en-US" dirty="0" smtClean="0"/>
              <a:t>Relearn basic programming skills through a lens of writing code that always works ‐‐ move from programming to software engineering.</a:t>
            </a:r>
          </a:p>
          <a:p>
            <a:pPr lvl="1"/>
            <a:r>
              <a:rPr lang="en-US" dirty="0" smtClean="0"/>
              <a:t>Adopt industry standard development tools and use them effectively,</a:t>
            </a:r>
          </a:p>
          <a:p>
            <a:pPr lvl="1"/>
            <a:r>
              <a:rPr lang="en-US" dirty="0" smtClean="0"/>
              <a:t>Improve your cognitive skills in basic development, especially problem decomposition and technical (programmer to programmer) communication</a:t>
            </a:r>
          </a:p>
          <a:p>
            <a:pPr lvl="1"/>
            <a:r>
              <a:rPr lang="en-US" dirty="0" smtClean="0"/>
              <a:t>Learn glass box test techniques</a:t>
            </a:r>
          </a:p>
          <a:p>
            <a:pPr lvl="1"/>
            <a:r>
              <a:rPr lang="en-US" dirty="0" smtClean="0"/>
              <a:t>Familiarity with the agile approach to development lifecycles, and gain some experience with agile approaches</a:t>
            </a:r>
          </a:p>
          <a:p>
            <a:pPr lvl="1"/>
            <a:r>
              <a:rPr lang="en-US" dirty="0" smtClean="0"/>
              <a:t>Work through exercises, and develop work products, that I think are likely to help you interview for new positions and do well in your first year on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0104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hell of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324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2008: Jeff </a:t>
            </a:r>
            <a:r>
              <a:rPr lang="en-US" dirty="0" err="1" smtClean="0"/>
              <a:t>Lagnr’s</a:t>
            </a:r>
            <a:r>
              <a:rPr lang="en-US" dirty="0" smtClean="0"/>
              <a:t> </a:t>
            </a:r>
            <a:r>
              <a:rPr lang="en-US" i="1" dirty="0" smtClean="0"/>
              <a:t>Agile Java</a:t>
            </a:r>
          </a:p>
          <a:p>
            <a:r>
              <a:rPr lang="en-US" dirty="0" smtClean="0"/>
              <a:t>Cumulative exercises =&gt; must follow the order</a:t>
            </a:r>
          </a:p>
          <a:p>
            <a:r>
              <a:rPr lang="en-US" dirty="0" smtClean="0"/>
              <a:t>Late introduction of some basics (e.g. “if” in Ch.5,  loops in Ch. 7). So early exercises unnecessarily time-consuming.</a:t>
            </a:r>
          </a:p>
          <a:p>
            <a:r>
              <a:rPr lang="en-US" dirty="0" smtClean="0"/>
              <a:t>Lots of tedious refactoring because of previous problem. </a:t>
            </a:r>
          </a:p>
          <a:p>
            <a:r>
              <a:rPr lang="en-US" dirty="0" smtClean="0"/>
              <a:t>Little guidance on how to refactor.</a:t>
            </a:r>
          </a:p>
          <a:p>
            <a:r>
              <a:rPr lang="en-US" dirty="0" smtClean="0"/>
              <a:t>Examples focused on data management. </a:t>
            </a:r>
          </a:p>
          <a:p>
            <a:r>
              <a:rPr lang="en-US" dirty="0" smtClean="0"/>
              <a:t>Very prescriptive exercises, left almost no room for student’s creativity.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333" r="13333"/>
          <a:stretch>
            <a:fillRect/>
          </a:stretch>
        </p:blipFill>
        <p:spPr bwMode="auto">
          <a:xfrm>
            <a:off x="7315200" y="914400"/>
            <a:ext cx="16764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96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of 2009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248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David Barnes &amp; Michael </a:t>
            </a:r>
            <a:r>
              <a:rPr lang="en-US" dirty="0" err="1" smtClean="0"/>
              <a:t>Kolling</a:t>
            </a:r>
            <a:r>
              <a:rPr lang="en-US" dirty="0" smtClean="0"/>
              <a:t>: </a:t>
            </a:r>
            <a:r>
              <a:rPr lang="en-US" i="1" dirty="0" smtClean="0"/>
              <a:t>Objects First with Java,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Objects first!</a:t>
            </a:r>
          </a:p>
          <a:p>
            <a:pPr lvl="1"/>
            <a:r>
              <a:rPr lang="en-US" dirty="0" smtClean="0"/>
              <a:t>Different exercises with diverse kinds of problems</a:t>
            </a:r>
          </a:p>
          <a:p>
            <a:pPr lvl="1"/>
            <a:r>
              <a:rPr lang="en-US" dirty="0" smtClean="0"/>
              <a:t>Provides some testing ideas</a:t>
            </a:r>
          </a:p>
          <a:p>
            <a:pPr lvl="1"/>
            <a:r>
              <a:rPr lang="en-US" dirty="0" smtClean="0"/>
              <a:t>Teaches debugging skills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Tightly integrated with </a:t>
            </a:r>
            <a:r>
              <a:rPr lang="en-US" dirty="0" err="1" smtClean="0"/>
              <a:t>BlueJ</a:t>
            </a:r>
            <a:r>
              <a:rPr lang="en-US" dirty="0" smtClean="0"/>
              <a:t> IDE.</a:t>
            </a:r>
          </a:p>
          <a:p>
            <a:pPr lvl="1"/>
            <a:r>
              <a:rPr lang="en-US" dirty="0" smtClean="0"/>
              <a:t>Unit testing is not in the beginning.</a:t>
            </a:r>
          </a:p>
          <a:p>
            <a:pPr lvl="1"/>
            <a:r>
              <a:rPr lang="en-US" dirty="0" smtClean="0"/>
              <a:t>Need to adapt the exercises for TDD</a:t>
            </a:r>
          </a:p>
          <a:p>
            <a:pPr lvl="1"/>
            <a:r>
              <a:rPr lang="en-US" dirty="0" smtClean="0"/>
              <a:t>Customizing the exercises created bigger gap between the students and the book.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000" r="10000"/>
          <a:stretch>
            <a:fillRect/>
          </a:stretch>
        </p:blipFill>
        <p:spPr bwMode="auto">
          <a:xfrm>
            <a:off x="7162800" y="914400"/>
            <a:ext cx="18288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200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2 - Course contents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Topics</a:t>
            </a:r>
          </a:p>
          <a:p>
            <a:r>
              <a:rPr lang="en-US" dirty="0" smtClean="0"/>
              <a:t>In-class Labs</a:t>
            </a:r>
          </a:p>
          <a:p>
            <a:r>
              <a:rPr lang="en-US" dirty="0" smtClean="0"/>
              <a:t>Homework and assignments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Basics of unit testing.</a:t>
            </a:r>
          </a:p>
          <a:p>
            <a:pPr lvl="0"/>
            <a:r>
              <a:rPr lang="en-US" dirty="0" smtClean="0"/>
              <a:t>Refactoring.</a:t>
            </a:r>
          </a:p>
          <a:p>
            <a:pPr lvl="0"/>
            <a:r>
              <a:rPr lang="en-US" dirty="0" smtClean="0"/>
              <a:t>Support tools for software engineering (debugging, source control, coverage monitors, checkstyle).</a:t>
            </a:r>
          </a:p>
          <a:p>
            <a:pPr lvl="0"/>
            <a:r>
              <a:rPr lang="en-US" dirty="0" smtClean="0"/>
              <a:t>Unit test design for different types of control structures.</a:t>
            </a:r>
          </a:p>
          <a:p>
            <a:pPr lvl="0"/>
            <a:r>
              <a:rPr lang="en-US" dirty="0" smtClean="0"/>
              <a:t>Test design for data structures.</a:t>
            </a:r>
          </a:p>
          <a:p>
            <a:pPr lvl="0"/>
            <a:r>
              <a:rPr lang="en-US" dirty="0" smtClean="0"/>
              <a:t>Test design for Boolean expressions.</a:t>
            </a:r>
          </a:p>
          <a:p>
            <a:pPr lvl="0"/>
            <a:r>
              <a:rPr lang="en-US" dirty="0" smtClean="0"/>
              <a:t>Structural coverage.</a:t>
            </a:r>
          </a:p>
          <a:p>
            <a:pPr lvl="0"/>
            <a:r>
              <a:rPr lang="en-US" dirty="0" smtClean="0"/>
              <a:t>The design of random number generators and the use of RNGs to create test data.</a:t>
            </a:r>
          </a:p>
          <a:p>
            <a:pPr lvl="0"/>
            <a:r>
              <a:rPr lang="en-US" dirty="0" smtClean="0"/>
              <a:t>Creation and management of files of test data and files of test oracle data.</a:t>
            </a:r>
          </a:p>
          <a:p>
            <a:pPr lvl="0"/>
            <a:r>
              <a:rPr lang="en-US" dirty="0" smtClean="0"/>
              <a:t>System-level testing strategies that test architects would build tools to implement (high-volume test automation based on oracles, or based on diagnostic probes, or based on model-derived stored data).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8486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A little brain-teaser!!</a:t>
            </a:r>
          </a:p>
          <a:p>
            <a:pPr algn="r">
              <a:buNone/>
            </a:pPr>
            <a:endParaRPr lang="en-US" sz="4000" dirty="0" smtClean="0"/>
          </a:p>
          <a:p>
            <a:pPr algn="r">
              <a:buNone/>
            </a:pPr>
            <a:r>
              <a:rPr lang="en-US" sz="4000" dirty="0" smtClean="0"/>
              <a:t>From one of the lectures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92F3-E7D5-45C5-8AEF-D41213D064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696200" cy="457200"/>
          </a:xfrm>
        </p:spPr>
        <p:txBody>
          <a:bodyPr/>
          <a:lstStyle/>
          <a:p>
            <a:r>
              <a:rPr lang="en-US" dirty="0" err="1" smtClean="0"/>
              <a:t>Nawwar</a:t>
            </a:r>
            <a:r>
              <a:rPr lang="en-US" dirty="0" smtClean="0"/>
              <a:t> </a:t>
            </a:r>
            <a:r>
              <a:rPr lang="en-US" dirty="0" err="1" smtClean="0"/>
              <a:t>Kabbani</a:t>
            </a:r>
            <a:r>
              <a:rPr lang="en-US" dirty="0" smtClean="0"/>
              <a:t>,   Workshop on Teaching Software Testing (WTST )       January 29-31,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661</TotalTime>
  <Words>1716</Words>
  <Application>Microsoft Office PowerPoint</Application>
  <PresentationFormat>On-screen Show (4:3)</PresentationFormat>
  <Paragraphs>331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Experiences in Teaching of TDD Course</vt:lpstr>
      <vt:lpstr>Agenda</vt:lpstr>
      <vt:lpstr>Part 1 - Introduction</vt:lpstr>
      <vt:lpstr>Course objectives</vt:lpstr>
      <vt:lpstr>The hell of textbook</vt:lpstr>
      <vt:lpstr>Textbook of 2009 </vt:lpstr>
      <vt:lpstr>Part 2 - Course contents </vt:lpstr>
      <vt:lpstr>Course topics</vt:lpstr>
      <vt:lpstr>Slide 9</vt:lpstr>
      <vt:lpstr>Little brain-teaser</vt:lpstr>
      <vt:lpstr>Some interesting test cases</vt:lpstr>
      <vt:lpstr>How knowing code impacts the testing?</vt:lpstr>
      <vt:lpstr>How about this code?</vt:lpstr>
      <vt:lpstr>Slide 14</vt:lpstr>
      <vt:lpstr>In-class Labs</vt:lpstr>
      <vt:lpstr>Homework</vt:lpstr>
      <vt:lpstr>Final exam</vt:lpstr>
      <vt:lpstr>Exam results</vt:lpstr>
      <vt:lpstr>Subversion commits over time – top 5 scores</vt:lpstr>
      <vt:lpstr>Subversion commits over time – middle scores</vt:lpstr>
      <vt:lpstr>Subversion commits over time – bottom 6 scores</vt:lpstr>
      <vt:lpstr>Subversion commits over time – last 24 hours</vt:lpstr>
      <vt:lpstr>3 - Student Reaction</vt:lpstr>
      <vt:lpstr>Students mistakes</vt:lpstr>
      <vt:lpstr>Students mistakes,  cont.</vt:lpstr>
      <vt:lpstr>Students resistance</vt:lpstr>
      <vt:lpstr>Finally! Summary and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in Teaching of TDD Course</dc:title>
  <dc:creator>N Kabbani</dc:creator>
  <cp:lastModifiedBy>Mohammed TAJ-ELDIN</cp:lastModifiedBy>
  <cp:revision>38</cp:revision>
  <dcterms:created xsi:type="dcterms:W3CDTF">2010-01-28T19:10:06Z</dcterms:created>
  <dcterms:modified xsi:type="dcterms:W3CDTF">2010-01-29T06:46:49Z</dcterms:modified>
</cp:coreProperties>
</file>